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83" r:id="rId11"/>
    <p:sldId id="284" r:id="rId12"/>
    <p:sldId id="285" r:id="rId13"/>
    <p:sldId id="286" r:id="rId14"/>
    <p:sldId id="288" r:id="rId15"/>
    <p:sldId id="296" r:id="rId16"/>
    <p:sldId id="289" r:id="rId17"/>
    <p:sldId id="290" r:id="rId18"/>
    <p:sldId id="291" r:id="rId19"/>
    <p:sldId id="292" r:id="rId20"/>
    <p:sldId id="293" r:id="rId21"/>
    <p:sldId id="270" r:id="rId22"/>
    <p:sldId id="269" r:id="rId23"/>
    <p:sldId id="277" r:id="rId24"/>
    <p:sldId id="278" r:id="rId25"/>
    <p:sldId id="272" r:id="rId26"/>
    <p:sldId id="271" r:id="rId27"/>
    <p:sldId id="279" r:id="rId28"/>
    <p:sldId id="280" r:id="rId29"/>
    <p:sldId id="281" r:id="rId30"/>
    <p:sldId id="274" r:id="rId31"/>
    <p:sldId id="294" r:id="rId32"/>
    <p:sldId id="295" r:id="rId33"/>
    <p:sldId id="297" r:id="rId34"/>
    <p:sldId id="298" r:id="rId35"/>
    <p:sldId id="282" r:id="rId36"/>
    <p:sldId id="287" r:id="rId37"/>
    <p:sldId id="262" r:id="rId3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clrMru>
    <a:srgbClr val="006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8" autoAdjust="0"/>
    <p:restoredTop sz="79895" autoAdjust="0"/>
  </p:normalViewPr>
  <p:slideViewPr>
    <p:cSldViewPr>
      <p:cViewPr varScale="1">
        <p:scale>
          <a:sx n="82" d="100"/>
          <a:sy n="82" d="100"/>
        </p:scale>
        <p:origin x="-9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5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A2C30-5AAA-E54F-9D1B-B114FE22417E}" type="datetime1">
              <a:rPr lang="de-CH" smtClean="0"/>
              <a:t>20.01.15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6E166-EAC5-2D4D-A611-F95F70F2C72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72031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993C4-A474-E542-AC98-09378CE0E3C0}" type="datetime1">
              <a:rPr lang="de-CH" smtClean="0"/>
              <a:t>20.01.15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E4CB0-9792-D74D-9E49-F892F9A5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21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888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ARM Cortex M4 </a:t>
            </a:r>
            <a:r>
              <a:rPr lang="en-US" b="1" baseline="0" dirty="0" err="1" smtClean="0"/>
              <a:t>Prozessor</a:t>
            </a:r>
            <a:r>
              <a:rPr lang="en-US" b="1" baseline="0" dirty="0" smtClean="0"/>
              <a:t> </a:t>
            </a:r>
            <a:r>
              <a:rPr lang="en-US" baseline="0" dirty="0" smtClean="0"/>
              <a:t>von NXP auf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QuickStart</a:t>
            </a:r>
            <a:r>
              <a:rPr lang="en-US" baseline="0" dirty="0" smtClean="0"/>
              <a:t> Board von Embedded Artists. </a:t>
            </a:r>
          </a:p>
          <a:p>
            <a:r>
              <a:rPr lang="en-US" baseline="0" dirty="0" smtClean="0"/>
              <a:t>120 MHz, </a:t>
            </a:r>
          </a:p>
          <a:p>
            <a:r>
              <a:rPr lang="en-US" baseline="0" dirty="0" smtClean="0"/>
              <a:t>A/D-</a:t>
            </a:r>
            <a:r>
              <a:rPr lang="en-US" baseline="0" dirty="0" err="1" smtClean="0"/>
              <a:t>Wandler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</a:t>
            </a:r>
            <a:r>
              <a:rPr lang="en-US" baseline="0" dirty="0" smtClean="0"/>
              <a:t> 400 kHz, </a:t>
            </a:r>
          </a:p>
          <a:p>
            <a:r>
              <a:rPr lang="en-US" baseline="0" dirty="0" smtClean="0"/>
              <a:t>32 MB SDRAM auf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Board. </a:t>
            </a:r>
          </a:p>
          <a:p>
            <a:r>
              <a:rPr lang="en-US" baseline="0" dirty="0" smtClean="0"/>
              <a:t>DSP: Single-cycle </a:t>
            </a:r>
            <a:r>
              <a:rPr lang="en-US" baseline="0" dirty="0" err="1" smtClean="0"/>
              <a:t>Multiplikation</a:t>
            </a:r>
            <a:r>
              <a:rPr lang="en-US" baseline="0" dirty="0" smtClean="0"/>
              <a:t>, FPU, 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01169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MEMS: </a:t>
            </a:r>
            <a:r>
              <a:rPr lang="en-US" b="1" dirty="0" err="1" smtClean="0"/>
              <a:t>Microelectromechanical</a:t>
            </a:r>
            <a:r>
              <a:rPr lang="en-US" b="1" baseline="0" dirty="0" smtClean="0"/>
              <a:t> System</a:t>
            </a:r>
          </a:p>
          <a:p>
            <a:r>
              <a:rPr lang="en-US" baseline="0" dirty="0" smtClean="0"/>
              <a:t>5 x 5 x 2.4 mm grosser </a:t>
            </a:r>
            <a:r>
              <a:rPr lang="en-US" baseline="0" dirty="0" err="1" smtClean="0"/>
              <a:t>Beschleunigungssensor</a:t>
            </a:r>
            <a:r>
              <a:rPr lang="en-US" baseline="0" dirty="0" smtClean="0"/>
              <a:t>, </a:t>
            </a:r>
          </a:p>
          <a:p>
            <a:r>
              <a:rPr lang="en-US" baseline="0" dirty="0" err="1" smtClean="0"/>
              <a:t>Messbereich</a:t>
            </a:r>
            <a:r>
              <a:rPr lang="en-US" baseline="0" dirty="0" smtClean="0"/>
              <a:t> +/- 70 g,</a:t>
            </a:r>
          </a:p>
          <a:p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Achse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Ausgabe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Messwerts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analoge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Spannung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0..3.3 V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836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CAN-Bus: </a:t>
            </a:r>
          </a:p>
          <a:p>
            <a:r>
              <a:rPr lang="en-US" baseline="0" dirty="0" smtClean="0"/>
              <a:t>1 Mbit/s, 40 m, </a:t>
            </a:r>
          </a:p>
          <a:p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Bedarf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länger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langsamer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Fehlererkennung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integriert</a:t>
            </a:r>
            <a:r>
              <a:rPr lang="en-US" baseline="0" dirty="0" smtClean="0"/>
              <a:t>. Robust, </a:t>
            </a:r>
          </a:p>
          <a:p>
            <a:r>
              <a:rPr lang="en-US" baseline="0" dirty="0" err="1" smtClean="0"/>
              <a:t>differenzielle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Leitungen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störungsunempfindlich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Filterung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Meldungen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CAN-Controller, CPU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Bedarf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beansprucht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Versorgungsspannung</a:t>
            </a:r>
            <a:endParaRPr lang="en-US" b="1" baseline="0" dirty="0" smtClean="0"/>
          </a:p>
          <a:p>
            <a:r>
              <a:rPr lang="en-US" b="0" baseline="0" dirty="0" smtClean="0"/>
              <a:t>In CAN-</a:t>
            </a:r>
            <a:r>
              <a:rPr lang="en-US" b="0" baseline="0" dirty="0" err="1" smtClean="0"/>
              <a:t>Buskabel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integriert</a:t>
            </a:r>
            <a:r>
              <a:rPr lang="en-US" b="0" baseline="0" dirty="0" smtClean="0"/>
              <a:t>, 12 V</a:t>
            </a:r>
          </a:p>
          <a:p>
            <a:endParaRPr lang="de-CH" b="1" dirty="0" smtClean="0"/>
          </a:p>
          <a:p>
            <a:endParaRPr lang="de-CH" b="1" dirty="0" smtClean="0"/>
          </a:p>
          <a:p>
            <a:r>
              <a:rPr lang="de-CH" b="1" dirty="0" smtClean="0"/>
              <a:t>Layer </a:t>
            </a:r>
            <a:r>
              <a:rPr lang="de-CH" b="1" dirty="0" smtClean="0"/>
              <a:t>2: Data Link Layer</a:t>
            </a:r>
          </a:p>
          <a:p>
            <a:r>
              <a:rPr lang="de-CH" dirty="0" smtClean="0"/>
              <a:t>Fehlererkennung</a:t>
            </a:r>
          </a:p>
          <a:p>
            <a:r>
              <a:rPr lang="de-CH" dirty="0" smtClean="0"/>
              <a:t>Kollisions-Erkennung und –Auflösung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391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smtClean="0"/>
              <a:t>Transport Layer: (4)</a:t>
            </a:r>
          </a:p>
          <a:p>
            <a:r>
              <a:rPr lang="de-CH" dirty="0" smtClean="0"/>
              <a:t>Mehrere</a:t>
            </a:r>
            <a:r>
              <a:rPr lang="de-CH" baseline="0" dirty="0" smtClean="0"/>
              <a:t> CAN-Frames zu einer grösseren Nachricht zusammenfügen</a:t>
            </a:r>
          </a:p>
          <a:p>
            <a:r>
              <a:rPr lang="de-CH" baseline="0" dirty="0" smtClean="0"/>
              <a:t>Vollständigkeit der Daten</a:t>
            </a:r>
          </a:p>
          <a:p>
            <a:r>
              <a:rPr lang="de-CH" baseline="0" dirty="0" smtClean="0"/>
              <a:t>Korrekte Reihenfolge der Daten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167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CMSIS -&gt; Nachfolger von RL-RTX und offiziell von ARM empfohlen (</a:t>
            </a:r>
            <a:r>
              <a:rPr lang="de-CH" dirty="0" err="1" smtClean="0"/>
              <a:t>Application</a:t>
            </a:r>
            <a:r>
              <a:rPr lang="de-CH" dirty="0" smtClean="0"/>
              <a:t> </a:t>
            </a:r>
            <a:r>
              <a:rPr lang="de-CH" dirty="0" err="1" smtClean="0"/>
              <a:t>note</a:t>
            </a:r>
            <a:r>
              <a:rPr lang="de-CH" dirty="0" smtClean="0"/>
              <a:t> 264 zur Migration)</a:t>
            </a:r>
          </a:p>
          <a:p>
            <a:r>
              <a:rPr lang="de-CH" dirty="0" smtClean="0"/>
              <a:t>Verwendet</a:t>
            </a:r>
            <a:r>
              <a:rPr lang="de-CH" baseline="0" dirty="0" smtClean="0"/>
              <a:t> wurde</a:t>
            </a:r>
          </a:p>
          <a:p>
            <a:r>
              <a:rPr lang="de-CH" baseline="0" dirty="0" smtClean="0"/>
              <a:t>CMSIS Core: API für Funktionen des Cortex Cores und </a:t>
            </a:r>
            <a:r>
              <a:rPr lang="de-CH" baseline="0" dirty="0" err="1" smtClean="0"/>
              <a:t>Peripherals</a:t>
            </a:r>
            <a:r>
              <a:rPr lang="de-CH" baseline="0" dirty="0" smtClean="0"/>
              <a:t> (unter anderem SIMD auf dem M4)</a:t>
            </a:r>
          </a:p>
          <a:p>
            <a:r>
              <a:rPr lang="de-CH" baseline="0" dirty="0" smtClean="0"/>
              <a:t>CMSIS-Driver: Generische Peripherie Treiber (File System)</a:t>
            </a:r>
          </a:p>
          <a:p>
            <a:r>
              <a:rPr lang="de-CH" baseline="0" dirty="0" smtClean="0"/>
              <a:t>CMSIS-RTOS API: Standardisierte RTOS Interfaces, erlauben die Verwendung von Templates, Libraries, Middleware von anderen RTOS</a:t>
            </a:r>
          </a:p>
          <a:p>
            <a:r>
              <a:rPr lang="de-CH" baseline="0" dirty="0" smtClean="0"/>
              <a:t>CMSIS-DAP: </a:t>
            </a:r>
            <a:r>
              <a:rPr lang="de-CH" baseline="0" dirty="0" err="1" smtClean="0"/>
              <a:t>Debug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port</a:t>
            </a:r>
            <a:r>
              <a:rPr lang="de-CH" baseline="0" dirty="0" smtClean="0"/>
              <a:t>, erlaubt Zugriff via Debugger (auch via Android-Device und OTG-Kabel, konnten wir aber nicht einwandfrei nachweisen)</a:t>
            </a:r>
          </a:p>
          <a:p>
            <a:r>
              <a:rPr lang="de-CH" dirty="0" smtClean="0"/>
              <a:t>Verwendbar:</a:t>
            </a:r>
          </a:p>
          <a:p>
            <a:r>
              <a:rPr lang="de-CH" dirty="0" smtClean="0"/>
              <a:t>CMSIS-DSP: Erlaubt das verwenden des Digitalen Signalprozessors, falls kompliziertere Berechnungen notwendig (Optimiert für SIMD)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32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Unter dem Vorgänger (RL-RTX) noch</a:t>
            </a:r>
            <a:r>
              <a:rPr lang="de-CH" baseline="0" dirty="0" smtClean="0"/>
              <a:t> Tasks genannt (früher musste ein </a:t>
            </a:r>
            <a:r>
              <a:rPr lang="de-CH" baseline="0" dirty="0" err="1" smtClean="0"/>
              <a:t>Init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task</a:t>
            </a:r>
            <a:r>
              <a:rPr lang="de-CH" baseline="0" dirty="0" smtClean="0"/>
              <a:t> gestartet werden, fällt nun weg). Generell wurde die Verwaltung und Erstellung vereinfacht</a:t>
            </a:r>
          </a:p>
          <a:p>
            <a:r>
              <a:rPr lang="de-CH" baseline="0" dirty="0" smtClean="0"/>
              <a:t>Erläuterung, das </a:t>
            </a:r>
            <a:r>
              <a:rPr lang="de-CH" baseline="0" dirty="0" err="1" smtClean="0"/>
              <a:t>ConsoleThread</a:t>
            </a:r>
            <a:r>
              <a:rPr lang="de-CH" baseline="0" dirty="0" smtClean="0"/>
              <a:t> allenfalls durch ein User Interface mit Touchscreen Bedienung ersetzt werden kann, daher eigener Thread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59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smtClean="0"/>
              <a:t>Hilbert-Transformation</a:t>
            </a:r>
          </a:p>
          <a:p>
            <a:r>
              <a:rPr lang="de-CH" b="0" dirty="0" smtClean="0"/>
              <a:t>Aufwand:</a:t>
            </a:r>
            <a:r>
              <a:rPr lang="de-CH" b="0" baseline="0" dirty="0" smtClean="0"/>
              <a:t> FFT 128 Blockgrösse, dann IFFT, je 7 komplexe MADs, Multiplikation mit H = [1 2 2 2 2 2… 1 0 0 0 0 0…] danach Betrag bilden</a:t>
            </a:r>
          </a:p>
          <a:p>
            <a:endParaRPr lang="de-CH" b="0" baseline="0" dirty="0" smtClean="0"/>
          </a:p>
          <a:p>
            <a:endParaRPr lang="de-CH" b="0" dirty="0"/>
          </a:p>
        </p:txBody>
      </p:sp>
    </p:spTree>
    <p:extLst>
      <p:ext uri="{BB962C8B-B14F-4D97-AF65-F5344CB8AC3E}">
        <p14:creationId xmlns:p14="http://schemas.microsoft.com/office/powerpoint/2010/main" val="1543425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Rohdaten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Hilbert-</a:t>
            </a:r>
            <a:r>
              <a:rPr lang="en-US" baseline="0" dirty="0" err="1" smtClean="0"/>
              <a:t>Hüllkurve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fett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Die </a:t>
            </a:r>
            <a:r>
              <a:rPr lang="en-US" baseline="0" dirty="0" err="1" smtClean="0"/>
              <a:t>Datenmenge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reduziert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Minute </a:t>
            </a:r>
            <a:r>
              <a:rPr lang="en-US" baseline="0" dirty="0" err="1" smtClean="0"/>
              <a:t>gezählt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Peakspitzen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Spalte</a:t>
            </a:r>
            <a:r>
              <a:rPr lang="en-US" baseline="0" dirty="0" smtClean="0"/>
              <a:t> I) und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Einschlags</a:t>
            </a:r>
            <a:r>
              <a:rPr lang="en-US" baseline="0" dirty="0" smtClean="0"/>
              <a:t>-Maxima (</a:t>
            </a:r>
            <a:r>
              <a:rPr lang="en-US" baseline="0" dirty="0" err="1" smtClean="0"/>
              <a:t>Spalte</a:t>
            </a:r>
            <a:r>
              <a:rPr lang="en-US" baseline="0" dirty="0" smtClean="0"/>
              <a:t> P) </a:t>
            </a:r>
            <a:r>
              <a:rPr lang="en-US" baseline="0" dirty="0" err="1" smtClean="0"/>
              <a:t>innerhalb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Intensitätsklasse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liegen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fallen </a:t>
            </a:r>
            <a:r>
              <a:rPr lang="en-US" baseline="0" dirty="0" err="1" smtClean="0"/>
              <a:t>geringe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Datenmengen</a:t>
            </a:r>
            <a:r>
              <a:rPr lang="en-US" baseline="0" dirty="0" smtClean="0"/>
              <a:t> an,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einzelne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Einschläge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Detail </a:t>
            </a:r>
            <a:r>
              <a:rPr lang="en-US" baseline="0" dirty="0" err="1" smtClean="0"/>
              <a:t>ausgewertet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3789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smtClean="0"/>
              <a:t>Konstanter Aufwand</a:t>
            </a:r>
            <a:r>
              <a:rPr lang="de-CH" b="1" baseline="0" dirty="0" smtClean="0"/>
              <a:t> von 2 Vergleichsoperationen pro Sample:</a:t>
            </a:r>
          </a:p>
          <a:p>
            <a:r>
              <a:rPr lang="de-CH" baseline="0" dirty="0" err="1" smtClean="0"/>
              <a:t>Threshold</a:t>
            </a:r>
            <a:r>
              <a:rPr lang="de-CH" baseline="0" dirty="0" smtClean="0"/>
              <a:t> überschritten?</a:t>
            </a:r>
          </a:p>
          <a:p>
            <a:r>
              <a:rPr lang="de-CH" dirty="0" smtClean="0"/>
              <a:t>Neues Maximum?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5490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Start-Zeitpunkt</a:t>
            </a:r>
          </a:p>
          <a:p>
            <a:endParaRPr lang="de-CH" dirty="0" smtClean="0"/>
          </a:p>
          <a:p>
            <a:r>
              <a:rPr lang="de-CH" dirty="0" err="1" smtClean="0"/>
              <a:t>Threshold</a:t>
            </a:r>
            <a:r>
              <a:rPr lang="de-CH" dirty="0" smtClean="0"/>
              <a:t>: Schwellenwert</a:t>
            </a:r>
          </a:p>
          <a:p>
            <a:endParaRPr lang="de-CH" dirty="0" smtClean="0"/>
          </a:p>
          <a:p>
            <a:r>
              <a:rPr lang="de-CH" dirty="0" smtClean="0"/>
              <a:t>Nullpegel:</a:t>
            </a:r>
            <a:r>
              <a:rPr lang="de-CH" baseline="0" dirty="0" smtClean="0"/>
              <a:t> zur Justierung auf individuellen Sensor und Orientierung (Erdanziehung)</a:t>
            </a:r>
          </a:p>
          <a:p>
            <a:endParaRPr lang="de-CH" baseline="0" dirty="0" smtClean="0"/>
          </a:p>
          <a:p>
            <a:r>
              <a:rPr lang="de-CH" baseline="0" dirty="0" smtClean="0"/>
              <a:t>Timeout: Wartezeit auf Beginn eines neuen Peaks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189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Bei der Berichterstellung mussten wir einige</a:t>
            </a:r>
            <a:r>
              <a:rPr lang="de-CH" baseline="0" dirty="0" smtClean="0"/>
              <a:t> Testfälle schuldig bleiben, um den Abgabetermin einhalten zu können. Die Tests wurden in der Zwischenzeit nachgeholt und erfolgreich abgeschlossen.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3722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Startzeit,</a:t>
            </a:r>
            <a:r>
              <a:rPr lang="de-CH" baseline="0" dirty="0" smtClean="0"/>
              <a:t> danach j</a:t>
            </a:r>
            <a:r>
              <a:rPr lang="de-CH" dirty="0" smtClean="0"/>
              <a:t>eder Messwert wird aufgezeichnet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8990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Startzeit, Dauer,</a:t>
            </a:r>
            <a:r>
              <a:rPr lang="de-CH" baseline="0" dirty="0" smtClean="0"/>
              <a:t> j</a:t>
            </a:r>
            <a:r>
              <a:rPr lang="de-CH" dirty="0" smtClean="0"/>
              <a:t>eder</a:t>
            </a:r>
            <a:r>
              <a:rPr lang="de-CH" baseline="0" dirty="0" smtClean="0"/>
              <a:t> Messwert während einem Ereignis wird aufgezeichnet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2892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Startzeit, Dauer, Anzahl Peaks,</a:t>
            </a:r>
            <a:r>
              <a:rPr lang="de-CH" baseline="0" dirty="0" smtClean="0"/>
              <a:t> Alle Peaks mit Intensität und Zeitpunkt</a:t>
            </a:r>
          </a:p>
        </p:txBody>
      </p:sp>
    </p:spTree>
    <p:extLst>
      <p:ext uri="{BB962C8B-B14F-4D97-AF65-F5344CB8AC3E}">
        <p14:creationId xmlns:p14="http://schemas.microsoft.com/office/powerpoint/2010/main" val="2013676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Startzeit, Dauer, Anzahl Peaks,</a:t>
            </a:r>
            <a:r>
              <a:rPr lang="de-CH" baseline="0" dirty="0" smtClean="0"/>
              <a:t> Maximalpeak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9733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Ereigniszeit:</a:t>
            </a:r>
            <a:r>
              <a:rPr lang="de-CH" baseline="0" dirty="0" smtClean="0"/>
              <a:t> Zu wie viel Prozent der </a:t>
            </a:r>
            <a:r>
              <a:rPr lang="de-CH" baseline="0" dirty="0" err="1" smtClean="0"/>
              <a:t>Messzeit</a:t>
            </a:r>
            <a:r>
              <a:rPr lang="de-CH" baseline="0" dirty="0" smtClean="0"/>
              <a:t> wird ein Ereignis registriert. 10% sind bereits ein hohes Aufkommen, das nicht jeden Tag auftritt.</a:t>
            </a:r>
          </a:p>
          <a:p>
            <a:endParaRPr lang="de-CH" baseline="0" dirty="0" smtClean="0"/>
          </a:p>
          <a:p>
            <a:r>
              <a:rPr lang="de-CH" baseline="0" dirty="0" smtClean="0"/>
              <a:t>Je nach Ereigniszeit variiert die Datenrate für die Modi </a:t>
            </a:r>
            <a:r>
              <a:rPr lang="de-CH" baseline="0" dirty="0" err="1" smtClean="0"/>
              <a:t>detailed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peaks</a:t>
            </a:r>
            <a:r>
              <a:rPr lang="de-CH" baseline="0" dirty="0" smtClean="0"/>
              <a:t> und </a:t>
            </a:r>
            <a:r>
              <a:rPr lang="de-CH" baseline="0" dirty="0" err="1" smtClean="0"/>
              <a:t>sparse</a:t>
            </a:r>
            <a:r>
              <a:rPr lang="de-CH" baseline="0" dirty="0" smtClean="0"/>
              <a:t> sehr stark.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5843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Nicht alle Testfälle konnten geprüft werden aus Zeitmangel.</a:t>
            </a:r>
          </a:p>
          <a:p>
            <a:r>
              <a:rPr lang="de-CH" dirty="0" smtClean="0"/>
              <a:t>E</a:t>
            </a:r>
            <a:r>
              <a:rPr lang="de-CH" baseline="0" dirty="0" smtClean="0"/>
              <a:t>s gab Verzögerungen beim 3. MS (Software abgeschlossen), deshalb für 4. MS zu wenig Zeit</a:t>
            </a:r>
          </a:p>
          <a:p>
            <a:endParaRPr lang="de-CH" baseline="0" dirty="0" smtClean="0"/>
          </a:p>
          <a:p>
            <a:r>
              <a:rPr lang="de-CH" baseline="0" dirty="0" smtClean="0"/>
              <a:t>Die Tests wurden nachträglich abgeschlossen, alle Testfälle konnten erfüllt werden.</a:t>
            </a:r>
          </a:p>
          <a:p>
            <a:endParaRPr lang="de-CH" dirty="0" smtClean="0"/>
          </a:p>
          <a:p>
            <a:r>
              <a:rPr lang="de-CH" dirty="0" smtClean="0"/>
              <a:t>T140: </a:t>
            </a:r>
            <a:r>
              <a:rPr lang="de-CH" dirty="0" err="1" smtClean="0"/>
              <a:t>Timestamp</a:t>
            </a:r>
            <a:r>
              <a:rPr lang="de-CH" dirty="0" smtClean="0"/>
              <a:t> erlaubt bei 10‘000 Hz</a:t>
            </a:r>
            <a:r>
              <a:rPr lang="de-CH" baseline="0" dirty="0" smtClean="0"/>
              <a:t> eine eindeutige </a:t>
            </a:r>
            <a:r>
              <a:rPr lang="de-CH" baseline="0" dirty="0" err="1" smtClean="0"/>
              <a:t>Zuordung</a:t>
            </a:r>
            <a:r>
              <a:rPr lang="de-CH" baseline="0" dirty="0" smtClean="0"/>
              <a:t> jedes Messwerts zur Uhrzeit während 119 Tagen. Um Gangunterschieden zwischen Sensoreinheiten und Datenlogger vorzubeugen wird der </a:t>
            </a:r>
            <a:r>
              <a:rPr lang="de-CH" baseline="0" dirty="0" err="1" smtClean="0"/>
              <a:t>Timestamp</a:t>
            </a:r>
            <a:r>
              <a:rPr lang="de-CH" baseline="0" dirty="0" smtClean="0"/>
              <a:t> in regelmässigen Abständen synchronisiert und dabei zurückgesetzt.</a:t>
            </a:r>
          </a:p>
          <a:p>
            <a:endParaRPr lang="de-CH" baseline="0" dirty="0" smtClean="0"/>
          </a:p>
          <a:p>
            <a:r>
              <a:rPr lang="de-CH" baseline="0" dirty="0" smtClean="0"/>
              <a:t>T170: Sensoreinheiten senden ab Wahl des neues Detail-Levels die Messdaten in der gewünschten Detailstufe.</a:t>
            </a:r>
          </a:p>
          <a:p>
            <a:endParaRPr lang="de-CH" baseline="0" dirty="0" smtClean="0"/>
          </a:p>
          <a:p>
            <a:r>
              <a:rPr lang="de-CH" baseline="0" dirty="0" smtClean="0"/>
              <a:t>T180: Für jede Sensoreinheit wird eine eigene Datei angelegt und die Messdaten darin abgelegt.</a:t>
            </a:r>
          </a:p>
          <a:p>
            <a:endParaRPr lang="de-CH" baseline="0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37721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Nicht alle Testfälle konnten geprüft werden aus Zeitmangel.</a:t>
            </a:r>
          </a:p>
          <a:p>
            <a:r>
              <a:rPr lang="de-CH" dirty="0" smtClean="0"/>
              <a:t>E</a:t>
            </a:r>
            <a:r>
              <a:rPr lang="de-CH" baseline="0" dirty="0" smtClean="0"/>
              <a:t>s gab Verzögerungen beim 3. MS (Software abgeschlossen), deshalb für 4. MS zu wenig Zeit</a:t>
            </a:r>
          </a:p>
          <a:p>
            <a:endParaRPr lang="de-CH" baseline="0" dirty="0" smtClean="0"/>
          </a:p>
          <a:p>
            <a:r>
              <a:rPr lang="de-CH" baseline="0" dirty="0" smtClean="0"/>
              <a:t>Die Tests wurden nachträglich abgeschlossen, alle Testfälle konnten erfüllt werden.</a:t>
            </a:r>
          </a:p>
          <a:p>
            <a:endParaRPr lang="de-CH" dirty="0" smtClean="0"/>
          </a:p>
          <a:p>
            <a:r>
              <a:rPr lang="de-CH" dirty="0" smtClean="0"/>
              <a:t>T140: </a:t>
            </a:r>
            <a:r>
              <a:rPr lang="de-CH" dirty="0" err="1" smtClean="0"/>
              <a:t>Timestamp</a:t>
            </a:r>
            <a:r>
              <a:rPr lang="de-CH" dirty="0" smtClean="0"/>
              <a:t> erlaubt bei 10‘000 Hz</a:t>
            </a:r>
            <a:r>
              <a:rPr lang="de-CH" baseline="0" dirty="0" smtClean="0"/>
              <a:t> eine eindeutige </a:t>
            </a:r>
            <a:r>
              <a:rPr lang="de-CH" baseline="0" dirty="0" err="1" smtClean="0"/>
              <a:t>Zuordung</a:t>
            </a:r>
            <a:r>
              <a:rPr lang="de-CH" baseline="0" dirty="0" smtClean="0"/>
              <a:t> jedes Messwerts zur Uhrzeit während 119 Tagen. Um Gangunterschieden zwischen Sensoreinheiten und Datenlogger vorzubeugen wird der </a:t>
            </a:r>
            <a:r>
              <a:rPr lang="de-CH" baseline="0" dirty="0" err="1" smtClean="0"/>
              <a:t>Timestamp</a:t>
            </a:r>
            <a:r>
              <a:rPr lang="de-CH" baseline="0" dirty="0" smtClean="0"/>
              <a:t> in regelmässigen Abständen synchronisiert und dabei zurückgesetzt.</a:t>
            </a:r>
          </a:p>
          <a:p>
            <a:endParaRPr lang="de-CH" baseline="0" dirty="0" smtClean="0"/>
          </a:p>
          <a:p>
            <a:r>
              <a:rPr lang="de-CH" baseline="0" dirty="0" smtClean="0"/>
              <a:t>T170: Sensoreinheiten senden ab Wahl des neues Detail-Levels die Messdaten in der gewünschten Detailstufe.</a:t>
            </a:r>
          </a:p>
          <a:p>
            <a:endParaRPr lang="de-CH" baseline="0" dirty="0" smtClean="0"/>
          </a:p>
          <a:p>
            <a:r>
              <a:rPr lang="de-CH" baseline="0" dirty="0" smtClean="0"/>
              <a:t>T180: Für jede Sensoreinheit wird eine eigene Datei angelegt und die Messdaten darin abgelegt.</a:t>
            </a:r>
          </a:p>
          <a:p>
            <a:endParaRPr lang="de-CH" baseline="0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37721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Nicht alle Testfälle konnten geprüft werden aus Zeitmangel.</a:t>
            </a:r>
          </a:p>
          <a:p>
            <a:r>
              <a:rPr lang="de-CH" dirty="0" smtClean="0"/>
              <a:t>E</a:t>
            </a:r>
            <a:r>
              <a:rPr lang="de-CH" baseline="0" dirty="0" smtClean="0"/>
              <a:t>s gab Verzögerungen beim 3. MS (Software abgeschlossen), deshalb für 4. MS zu wenig Zeit</a:t>
            </a:r>
          </a:p>
          <a:p>
            <a:endParaRPr lang="de-CH" baseline="0" dirty="0" smtClean="0"/>
          </a:p>
          <a:p>
            <a:r>
              <a:rPr lang="de-CH" baseline="0" dirty="0" smtClean="0"/>
              <a:t>Die Tests wurden nachträglich abgeschlossen, alle Testfälle konnten erfüllt werden.</a:t>
            </a:r>
          </a:p>
          <a:p>
            <a:endParaRPr lang="de-CH" dirty="0" smtClean="0"/>
          </a:p>
          <a:p>
            <a:r>
              <a:rPr lang="de-CH" dirty="0" smtClean="0"/>
              <a:t>T140: </a:t>
            </a:r>
            <a:r>
              <a:rPr lang="de-CH" dirty="0" err="1" smtClean="0"/>
              <a:t>Timestamp</a:t>
            </a:r>
            <a:r>
              <a:rPr lang="de-CH" dirty="0" smtClean="0"/>
              <a:t> erlaubt bei 10‘000 Hz</a:t>
            </a:r>
            <a:r>
              <a:rPr lang="de-CH" baseline="0" dirty="0" smtClean="0"/>
              <a:t> eine eindeutige </a:t>
            </a:r>
            <a:r>
              <a:rPr lang="de-CH" baseline="0" dirty="0" err="1" smtClean="0"/>
              <a:t>Zuordung</a:t>
            </a:r>
            <a:r>
              <a:rPr lang="de-CH" baseline="0" dirty="0" smtClean="0"/>
              <a:t> jedes Messwerts zur Uhrzeit während 119 Tagen. Um Gangunterschieden zwischen Sensoreinheiten und Datenlogger vorzubeugen wird der </a:t>
            </a:r>
            <a:r>
              <a:rPr lang="de-CH" baseline="0" dirty="0" err="1" smtClean="0"/>
              <a:t>Timestamp</a:t>
            </a:r>
            <a:r>
              <a:rPr lang="de-CH" baseline="0" dirty="0" smtClean="0"/>
              <a:t> in regelmässigen Abständen synchronisiert und dabei zurückgesetzt.</a:t>
            </a:r>
          </a:p>
          <a:p>
            <a:endParaRPr lang="de-CH" baseline="0" dirty="0" smtClean="0"/>
          </a:p>
          <a:p>
            <a:r>
              <a:rPr lang="de-CH" baseline="0" dirty="0" smtClean="0"/>
              <a:t>T170: Sensoreinheiten senden ab Wahl des neues Detail-Levels die Messdaten in der gewünschten Detailstufe.</a:t>
            </a:r>
          </a:p>
          <a:p>
            <a:endParaRPr lang="de-CH" baseline="0" dirty="0" smtClean="0"/>
          </a:p>
          <a:p>
            <a:r>
              <a:rPr lang="de-CH" baseline="0" dirty="0" smtClean="0"/>
              <a:t>T180: Für jede Sensoreinheit wird eine eigene Datei angelegt und die Messdaten darin abgelegt.</a:t>
            </a:r>
          </a:p>
          <a:p>
            <a:endParaRPr lang="de-CH" baseline="0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37721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smtClean="0"/>
              <a:t>Tests an VAW:</a:t>
            </a:r>
          </a:p>
          <a:p>
            <a:r>
              <a:rPr lang="de-CH" dirty="0" smtClean="0"/>
              <a:t>Sensoren an Stahlplatte montieren für Vergleichsmessungen</a:t>
            </a:r>
          </a:p>
          <a:p>
            <a:r>
              <a:rPr lang="de-CH" dirty="0" smtClean="0"/>
              <a:t>Test</a:t>
            </a:r>
            <a:r>
              <a:rPr lang="de-CH" baseline="0" dirty="0" smtClean="0"/>
              <a:t> der Nutzbarkeit</a:t>
            </a:r>
            <a:endParaRPr lang="de-CH" dirty="0" smtClean="0"/>
          </a:p>
          <a:p>
            <a:endParaRPr lang="de-CH" dirty="0" smtClean="0"/>
          </a:p>
          <a:p>
            <a:r>
              <a:rPr lang="de-CH" b="1" dirty="0" smtClean="0"/>
              <a:t>Effizienz:</a:t>
            </a:r>
          </a:p>
          <a:p>
            <a:r>
              <a:rPr lang="de-CH" dirty="0" err="1" smtClean="0"/>
              <a:t>Sleep</a:t>
            </a:r>
            <a:r>
              <a:rPr lang="de-CH" dirty="0" smtClean="0"/>
              <a:t> nutzen, A/D-Wandler</a:t>
            </a:r>
            <a:r>
              <a:rPr lang="de-CH" baseline="0" dirty="0" smtClean="0"/>
              <a:t> weckt CPU möglich?</a:t>
            </a:r>
          </a:p>
          <a:p>
            <a:endParaRPr lang="de-CH" dirty="0" smtClean="0"/>
          </a:p>
          <a:p>
            <a:r>
              <a:rPr lang="de-CH" b="1" dirty="0" smtClean="0"/>
              <a:t>Bedienungskomfort:</a:t>
            </a:r>
          </a:p>
          <a:p>
            <a:r>
              <a:rPr lang="de-CH" dirty="0" smtClean="0"/>
              <a:t>Zur Zeit nur textbasiertes</a:t>
            </a:r>
            <a:r>
              <a:rPr lang="de-CH" baseline="0" dirty="0" smtClean="0"/>
              <a:t> Menü und Konfigurationsdatei.</a:t>
            </a:r>
          </a:p>
          <a:p>
            <a:r>
              <a:rPr lang="de-CH" baseline="0" dirty="0" smtClean="0"/>
              <a:t>Zukunft: Grafisches Steuerungstool mit Anzeige von Messdaten</a:t>
            </a:r>
          </a:p>
          <a:p>
            <a:endParaRPr lang="de-CH" baseline="0" dirty="0" smtClean="0"/>
          </a:p>
          <a:p>
            <a:r>
              <a:rPr lang="de-CH" b="1" baseline="0" dirty="0" smtClean="0"/>
              <a:t>Mehrere Sensoren an einer Sensoreinheit</a:t>
            </a:r>
          </a:p>
          <a:p>
            <a:r>
              <a:rPr lang="de-CH" dirty="0" smtClean="0"/>
              <a:t>Rechenleistung</a:t>
            </a:r>
            <a:r>
              <a:rPr lang="de-CH" baseline="0" dirty="0" smtClean="0"/>
              <a:t> genügt für mehrere Sensoren</a:t>
            </a:r>
          </a:p>
          <a:p>
            <a:endParaRPr lang="de-CH" baseline="0" dirty="0" smtClean="0"/>
          </a:p>
          <a:p>
            <a:r>
              <a:rPr lang="de-CH" b="1" baseline="0" dirty="0" smtClean="0"/>
              <a:t>Miniaturisierung</a:t>
            </a:r>
          </a:p>
          <a:p>
            <a:r>
              <a:rPr lang="de-CH" dirty="0" smtClean="0"/>
              <a:t>Zur Zeit zu</a:t>
            </a:r>
            <a:r>
              <a:rPr lang="de-CH" baseline="0" dirty="0" smtClean="0"/>
              <a:t> viel Hardware dran, QSB für </a:t>
            </a:r>
            <a:r>
              <a:rPr lang="de-CH" baseline="0" dirty="0" err="1" smtClean="0"/>
              <a:t>Proof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Concept</a:t>
            </a:r>
            <a:endParaRPr lang="de-CH" baseline="0" dirty="0" smtClean="0"/>
          </a:p>
          <a:p>
            <a:r>
              <a:rPr lang="de-CH" baseline="0" dirty="0" smtClean="0"/>
              <a:t>Reduktion auf Minimum sollte Verkleinerung auf 50 x 35 x 25 mm erlauben.</a:t>
            </a:r>
          </a:p>
          <a:p>
            <a:endParaRPr lang="de-CH" baseline="0" dirty="0" smtClean="0"/>
          </a:p>
          <a:p>
            <a:r>
              <a:rPr lang="de-CH" b="1" dirty="0" smtClean="0"/>
              <a:t>Automatisierte Anpassung der Detail-Level</a:t>
            </a:r>
          </a:p>
          <a:p>
            <a:r>
              <a:rPr lang="de-CH" b="0" dirty="0" smtClean="0"/>
              <a:t>Geringe</a:t>
            </a:r>
            <a:r>
              <a:rPr lang="de-CH" b="0" baseline="0" dirty="0" smtClean="0"/>
              <a:t> Details aufzeichnen bei niedrigem Ereignisaufkommen, bei hohem Aufkommen hochstufen, um mehr Informationen zu gewinnen. Abhängig vom verbleibenden Speicherplatz und verbleibender geplanter Messdauer.</a:t>
            </a:r>
            <a:endParaRPr lang="de-CH" b="0" dirty="0" smtClean="0"/>
          </a:p>
        </p:txBody>
      </p:sp>
    </p:spTree>
    <p:extLst>
      <p:ext uri="{BB962C8B-B14F-4D97-AF65-F5344CB8AC3E}">
        <p14:creationId xmlns:p14="http://schemas.microsoft.com/office/powerpoint/2010/main" val="1327592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379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Gebirgshydrologie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braucht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Daten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über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Geschiebetransport</a:t>
            </a:r>
            <a:r>
              <a:rPr lang="en-US" b="1" baseline="0" dirty="0" smtClean="0"/>
              <a:t>.</a:t>
            </a:r>
          </a:p>
          <a:p>
            <a:r>
              <a:rPr lang="en-US" baseline="0" dirty="0" err="1" smtClean="0"/>
              <a:t>Korngrösse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Anzahl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evtl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Geschwindigkeit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Transportmodus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Rollen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Springen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Gleiten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allenfalls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Aussagen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über</a:t>
            </a:r>
            <a:r>
              <a:rPr lang="en-US" baseline="0" dirty="0" smtClean="0"/>
              <a:t> Form </a:t>
            </a:r>
            <a:r>
              <a:rPr lang="en-US" baseline="0" dirty="0" err="1" smtClean="0"/>
              <a:t>möglich</a:t>
            </a:r>
            <a:r>
              <a:rPr lang="en-US" baseline="0" dirty="0" smtClean="0"/>
              <a:t>?</a:t>
            </a:r>
          </a:p>
          <a:p>
            <a:endParaRPr lang="en-US" b="1" baseline="0" dirty="0" smtClean="0"/>
          </a:p>
          <a:p>
            <a:r>
              <a:rPr lang="en-US" b="1" baseline="0" dirty="0" err="1" smtClean="0"/>
              <a:t>Ereignisse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mit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viel</a:t>
            </a:r>
            <a:r>
              <a:rPr lang="en-US" b="1" baseline="0" dirty="0" smtClean="0"/>
              <a:t> Transport </a:t>
            </a:r>
            <a:r>
              <a:rPr lang="en-US" baseline="0" dirty="0" err="1" smtClean="0"/>
              <a:t>treten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selten</a:t>
            </a:r>
            <a:r>
              <a:rPr lang="en-US" baseline="0" dirty="0" smtClean="0"/>
              <a:t> auf und </a:t>
            </a:r>
            <a:r>
              <a:rPr lang="en-US" baseline="0" dirty="0" err="1" smtClean="0"/>
              <a:t>dauern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einigen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zehn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Stunden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Messzeiten</a:t>
            </a:r>
            <a:r>
              <a:rPr lang="en-US" b="1" baseline="0" dirty="0" smtClean="0"/>
              <a:t> von </a:t>
            </a:r>
            <a:r>
              <a:rPr lang="en-US" baseline="0" dirty="0" err="1" smtClean="0"/>
              <a:t>einigen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gefordert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Messstation</a:t>
            </a:r>
            <a:r>
              <a:rPr lang="en-US" baseline="0" dirty="0" smtClean="0"/>
              <a:t> muss </a:t>
            </a:r>
            <a:r>
              <a:rPr lang="en-US" baseline="0" dirty="0" err="1" smtClean="0"/>
              <a:t>über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autark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betrieben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möglichst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interessante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aufzeichnen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Ereignissen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Speicherplatz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vorhanden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6111210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160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Geophone </a:t>
            </a:r>
            <a:r>
              <a:rPr lang="en-US" dirty="0" err="1" smtClean="0"/>
              <a:t>recht</a:t>
            </a:r>
            <a:r>
              <a:rPr lang="en-US" baseline="0" dirty="0" smtClean="0"/>
              <a:t> gross, </a:t>
            </a:r>
            <a:r>
              <a:rPr lang="en-US" baseline="0" dirty="0" err="1" smtClean="0"/>
              <a:t>brauchen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aufwändige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Konstruktion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Jedes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Geophon</a:t>
            </a:r>
            <a:r>
              <a:rPr lang="en-US" baseline="0" dirty="0" smtClean="0"/>
              <a:t> hat </a:t>
            </a:r>
            <a:r>
              <a:rPr lang="en-US" baseline="0" dirty="0" err="1" smtClean="0"/>
              <a:t>eigenes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Rechner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Rechner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braucht</a:t>
            </a:r>
            <a:r>
              <a:rPr lang="en-US" baseline="0" dirty="0" smtClean="0"/>
              <a:t> pro </a:t>
            </a:r>
            <a:r>
              <a:rPr lang="en-US" baseline="0" dirty="0" err="1" smtClean="0"/>
              <a:t>Geophon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Eingang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Hilbert Transformation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aufwändig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mehrere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komplexe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Multiplikationen</a:t>
            </a:r>
            <a:r>
              <a:rPr lang="en-US" baseline="0" dirty="0" smtClean="0"/>
              <a:t> pro </a:t>
            </a:r>
            <a:r>
              <a:rPr lang="en-US" baseline="0" dirty="0" err="1" smtClean="0"/>
              <a:t>Messwert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nötig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Datenmenge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reduziert</a:t>
            </a:r>
            <a:r>
              <a:rPr lang="en-US" baseline="0" dirty="0" smtClean="0"/>
              <a:t>, um </a:t>
            </a:r>
            <a:r>
              <a:rPr lang="en-US" baseline="0" dirty="0" err="1" smtClean="0"/>
              <a:t>lange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Laufzeiten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ermöglichen</a:t>
            </a:r>
            <a:r>
              <a:rPr lang="en-US" b="1" baseline="0" dirty="0" smtClean="0"/>
              <a:t>: </a:t>
            </a:r>
            <a:r>
              <a:rPr lang="en-US" b="1" baseline="0" dirty="0" err="1" smtClean="0"/>
              <a:t>darauf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wird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später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eingegangen</a:t>
            </a:r>
            <a:r>
              <a:rPr lang="en-US" b="1" baseline="0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528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Betonkonstruktion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Stahlplatten</a:t>
            </a:r>
            <a:r>
              <a:rPr lang="en-US" baseline="0" dirty="0" smtClean="0"/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492 x 358 x 15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auf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einem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Elastomer, 20mm dick  c.a. shore 60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gelagert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2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Geophone in der </a:t>
            </a:r>
            <a:r>
              <a:rPr lang="en-US" dirty="0" err="1" smtClean="0"/>
              <a:t>bestehenden</a:t>
            </a:r>
            <a:r>
              <a:rPr lang="en-US" dirty="0" smtClean="0"/>
              <a:t> </a:t>
            </a:r>
            <a:r>
              <a:rPr lang="en-US" dirty="0" err="1" smtClean="0"/>
              <a:t>Konstruktion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823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Embedded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0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Jeder</a:t>
            </a:r>
            <a:r>
              <a:rPr lang="en-US" baseline="0" dirty="0" smtClean="0"/>
              <a:t> Sensor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Mikroprozessor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bestückt</a:t>
            </a:r>
            <a:r>
              <a:rPr lang="en-US" baseline="0" dirty="0" smtClean="0"/>
              <a:t>, der die </a:t>
            </a:r>
            <a:r>
              <a:rPr lang="en-US" baseline="0" dirty="0" err="1" smtClean="0"/>
              <a:t>Auswertung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vornimmt</a:t>
            </a:r>
            <a:r>
              <a:rPr lang="en-US" baseline="0" dirty="0" smtClean="0"/>
              <a:t>. Der </a:t>
            </a:r>
            <a:r>
              <a:rPr lang="en-US" baseline="0" dirty="0" err="1" smtClean="0"/>
              <a:t>Rechner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Datensammlung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erhält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noch</a:t>
            </a:r>
            <a:r>
              <a:rPr lang="en-US" baseline="0" dirty="0" smtClean="0"/>
              <a:t> die per </a:t>
            </a:r>
            <a:r>
              <a:rPr lang="en-US" baseline="0" dirty="0" err="1" smtClean="0"/>
              <a:t>Detailstufen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gewählten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Informationen</a:t>
            </a:r>
            <a:r>
              <a:rPr lang="en-US" baseline="0" dirty="0" smtClean="0"/>
              <a:t> und muss </a:t>
            </a:r>
            <a:r>
              <a:rPr lang="en-US" baseline="0" dirty="0" err="1" smtClean="0"/>
              <a:t>diese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speichern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Datentransfer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erfolgt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speichernde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err="1" smtClean="0">
                <a:sym typeface="Wingdings"/>
              </a:rPr>
              <a:t>Bussystem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möglich</a:t>
            </a:r>
            <a:r>
              <a:rPr lang="en-US" baseline="0" dirty="0" smtClean="0">
                <a:sym typeface="Wingdings"/>
              </a:rPr>
              <a:t>, </a:t>
            </a:r>
            <a:r>
              <a:rPr lang="en-US" baseline="0" dirty="0" err="1" smtClean="0">
                <a:sym typeface="Wingdings"/>
              </a:rPr>
              <a:t>weniger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Kabel</a:t>
            </a:r>
            <a:endParaRPr lang="en-US" baseline="0" dirty="0" smtClean="0">
              <a:sym typeface="Wingding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Detailstufen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Menge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anfallenden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damit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Reichweite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Speichers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beeinflusst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Wahl </a:t>
            </a:r>
            <a:r>
              <a:rPr lang="en-US" baseline="0" dirty="0" err="1" smtClean="0"/>
              <a:t>eines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kleineren</a:t>
            </a:r>
            <a:r>
              <a:rPr lang="en-US" baseline="0" dirty="0" smtClean="0"/>
              <a:t> Sensors </a:t>
            </a:r>
            <a:r>
              <a:rPr lang="en-US" baseline="0" dirty="0" err="1" smtClean="0"/>
              <a:t>ermöglich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Verkleinerung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Messinstallation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3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ARM Cortex M4 </a:t>
            </a:r>
            <a:r>
              <a:rPr lang="en-US" b="1" baseline="0" dirty="0" err="1" smtClean="0"/>
              <a:t>Prozessor</a:t>
            </a:r>
            <a:r>
              <a:rPr lang="en-US" b="1" baseline="0" dirty="0" smtClean="0"/>
              <a:t> </a:t>
            </a:r>
            <a:r>
              <a:rPr lang="en-US" baseline="0" dirty="0" smtClean="0"/>
              <a:t>von NXP auf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QuickStart</a:t>
            </a:r>
            <a:r>
              <a:rPr lang="en-US" baseline="0" dirty="0" smtClean="0"/>
              <a:t> Board von Embedded Artists. </a:t>
            </a:r>
          </a:p>
          <a:p>
            <a:r>
              <a:rPr lang="en-US" baseline="0" dirty="0" smtClean="0"/>
              <a:t>120 MHz, </a:t>
            </a:r>
          </a:p>
          <a:p>
            <a:r>
              <a:rPr lang="en-US" baseline="0" dirty="0" smtClean="0"/>
              <a:t>A/D-</a:t>
            </a:r>
            <a:r>
              <a:rPr lang="en-US" baseline="0" dirty="0" err="1" smtClean="0"/>
              <a:t>Wandler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</a:t>
            </a:r>
            <a:r>
              <a:rPr lang="en-US" baseline="0" dirty="0" smtClean="0"/>
              <a:t> 400 kHz, </a:t>
            </a:r>
          </a:p>
          <a:p>
            <a:r>
              <a:rPr lang="en-US" baseline="0" dirty="0" smtClean="0"/>
              <a:t>32 MB SDRAM auf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Board. </a:t>
            </a:r>
          </a:p>
          <a:p>
            <a:r>
              <a:rPr lang="en-US" baseline="0" dirty="0" smtClean="0"/>
              <a:t>DSP: Single-cycle </a:t>
            </a:r>
            <a:r>
              <a:rPr lang="en-US" baseline="0" dirty="0" err="1" smtClean="0"/>
              <a:t>Multiplikation</a:t>
            </a:r>
            <a:r>
              <a:rPr lang="en-US" baseline="0" dirty="0" smtClean="0"/>
              <a:t>, FPU, </a:t>
            </a:r>
          </a:p>
          <a:p>
            <a:endParaRPr lang="en-US" b="1" dirty="0" smtClean="0"/>
          </a:p>
          <a:p>
            <a:r>
              <a:rPr lang="en-US" b="1" dirty="0" smtClean="0"/>
              <a:t>MEMS: </a:t>
            </a:r>
            <a:r>
              <a:rPr lang="en-US" b="1" dirty="0" err="1" smtClean="0"/>
              <a:t>Microelectromechanical</a:t>
            </a:r>
            <a:r>
              <a:rPr lang="en-US" b="1" baseline="0" dirty="0" smtClean="0"/>
              <a:t> System</a:t>
            </a:r>
          </a:p>
          <a:p>
            <a:r>
              <a:rPr lang="en-US" baseline="0" dirty="0" smtClean="0"/>
              <a:t>5 x 5 x 2.4 mm grosser </a:t>
            </a:r>
            <a:r>
              <a:rPr lang="en-US" baseline="0" dirty="0" err="1" smtClean="0"/>
              <a:t>Beschleunigungssensor</a:t>
            </a:r>
            <a:r>
              <a:rPr lang="en-US" baseline="0" dirty="0" smtClean="0"/>
              <a:t>, </a:t>
            </a:r>
          </a:p>
          <a:p>
            <a:r>
              <a:rPr lang="en-US" baseline="0" dirty="0" err="1" smtClean="0"/>
              <a:t>Messbereich</a:t>
            </a:r>
            <a:r>
              <a:rPr lang="en-US" baseline="0" dirty="0" smtClean="0"/>
              <a:t> +/- 70 g,</a:t>
            </a:r>
          </a:p>
          <a:p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Achse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Ausgabe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Messwerts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analoge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Spannung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0..3.3 V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CAN-Bus: </a:t>
            </a:r>
          </a:p>
          <a:p>
            <a:r>
              <a:rPr lang="en-US" baseline="0" dirty="0" smtClean="0"/>
              <a:t>1 Mbit/s, 40 m, </a:t>
            </a:r>
          </a:p>
          <a:p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Bedarf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länger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langsamer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Fehlererkennung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integriert</a:t>
            </a:r>
            <a:r>
              <a:rPr lang="en-US" baseline="0" dirty="0" smtClean="0"/>
              <a:t>. Robust, </a:t>
            </a:r>
          </a:p>
          <a:p>
            <a:r>
              <a:rPr lang="en-US" baseline="0" dirty="0" err="1" smtClean="0"/>
              <a:t>differenzielle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Leitungen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störungsunempfindlich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Filterung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Meldungen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CAN-Controller, CPU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Bedarf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beansprucht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Versorgungsspannung</a:t>
            </a:r>
            <a:endParaRPr lang="en-US" b="1" baseline="0" dirty="0" smtClean="0"/>
          </a:p>
          <a:p>
            <a:r>
              <a:rPr lang="en-US" b="0" baseline="0" dirty="0" smtClean="0"/>
              <a:t>In CAN-</a:t>
            </a:r>
            <a:r>
              <a:rPr lang="en-US" b="0" baseline="0" dirty="0" err="1" smtClean="0"/>
              <a:t>Buskabel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integriert</a:t>
            </a:r>
            <a:r>
              <a:rPr lang="en-US" b="0" baseline="0" dirty="0" smtClean="0"/>
              <a:t>, 12 V</a:t>
            </a:r>
          </a:p>
        </p:txBody>
      </p:sp>
    </p:spTree>
    <p:extLst>
      <p:ext uri="{BB962C8B-B14F-4D97-AF65-F5344CB8AC3E}">
        <p14:creationId xmlns:p14="http://schemas.microsoft.com/office/powerpoint/2010/main" val="282290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6210" y="1617363"/>
            <a:ext cx="6956120" cy="16687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7950" y="5357826"/>
            <a:ext cx="6985000" cy="80802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88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433322" y="1628775"/>
            <a:ext cx="1593850" cy="4528197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9072" y="1619896"/>
            <a:ext cx="6985000" cy="4545953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08564-9B5C-2F40-9802-CC74F71A762F}" type="datetime1">
              <a:rPr lang="de-CH" smtClean="0"/>
              <a:t>20.01.15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3094E7-4EFE-4BEB-B395-2BBD1687B256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47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22C5-F8DE-E846-86BC-6BD53D2C3459}" type="datetime1">
              <a:rPr lang="de-CH" smtClean="0"/>
              <a:t>20.01.15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AD70A-5DCA-4B0F-8AE3-53F0922972D4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562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6210" y="1617363"/>
            <a:ext cx="6956120" cy="1668761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A2147-737F-8348-9EE8-D072BDF15B74}" type="datetime1">
              <a:rPr lang="de-CH" smtClean="0"/>
              <a:t>20.01.15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25AB5-587D-40A2-8B02-738B53D5E28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019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4772" y="1617956"/>
            <a:ext cx="4324352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4714876" y="1617681"/>
            <a:ext cx="4312914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D445E-54BF-E941-A798-35E87778401A}" type="datetime1">
              <a:rPr lang="de-CH" smtClean="0"/>
              <a:t>20.01.15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5C92B-2157-484B-B9A9-6B815C8CDC88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858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A066A-DDAA-D347-8D57-BA7330B5BC66}" type="datetime1">
              <a:rPr lang="de-CH" smtClean="0"/>
              <a:t>20.01.15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E72C-9388-499B-9A76-77E162680462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89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6077D-9576-AE4B-B583-96C2653B3DAE}" type="datetime1">
              <a:rPr lang="de-CH" smtClean="0"/>
              <a:t>20.01.15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FB71D-E3D3-4352-9B1A-88465C38B392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2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4876" y="1628775"/>
            <a:ext cx="4312296" cy="45151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7950" y="1619896"/>
            <a:ext cx="4321174" cy="45370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07950" y="188912"/>
            <a:ext cx="6946624" cy="936626"/>
          </a:xfrm>
        </p:spPr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38190-161A-ED4A-A3AA-912017571671}" type="datetime1">
              <a:rPr lang="de-CH" smtClean="0"/>
              <a:t>20.01.15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B8460-DAC9-4B0F-9E44-6D2859BBB16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61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07950" y="1618386"/>
            <a:ext cx="8928100" cy="373944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CH" noProof="0" smtClean="0"/>
              <a:t>Drag picture to placeholder or click icon to add</a:t>
            </a:r>
            <a:endParaRPr lang="de-DE" noProof="0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3"/>
          </p:nvPr>
        </p:nvSpPr>
        <p:spPr>
          <a:xfrm>
            <a:off x="107950" y="5572140"/>
            <a:ext cx="6985000" cy="584832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07950" y="188912"/>
            <a:ext cx="6946624" cy="936626"/>
          </a:xfrm>
        </p:spPr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182A9-A535-B74B-9C78-73CF36AA1DEE}" type="datetime1">
              <a:rPr lang="de-CH" smtClean="0"/>
              <a:t>20.01.15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9CE8C-7AF8-4A43-A8D2-A31E1ABFC0C4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22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7950" y="1628774"/>
            <a:ext cx="6985000" cy="4537075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7A961-F9BD-0240-84DB-3E643D8FF68B}" type="datetime1">
              <a:rPr lang="de-CH" smtClean="0"/>
              <a:t>20.01.15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38908-A23B-4272-A7C0-7DE6DBFAAE50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71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1214438"/>
          </a:xfrm>
          <a:prstGeom prst="rect">
            <a:avLst/>
          </a:prstGeom>
          <a:solidFill>
            <a:srgbClr val="006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107950" y="188913"/>
            <a:ext cx="69469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Titelmasterformat durch Klicken 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07950" y="1628775"/>
            <a:ext cx="89281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Textmasterformate durch Klicken bearbeiten</a:t>
            </a:r>
          </a:p>
          <a:p>
            <a:pPr lvl="1"/>
            <a:r>
              <a:rPr lang="de-CH" noProof="0" smtClean="0"/>
              <a:t>Zweite Ebene</a:t>
            </a:r>
          </a:p>
          <a:p>
            <a:pPr lvl="2"/>
            <a:r>
              <a:rPr lang="de-CH" noProof="0" smtClean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7950" y="6278563"/>
            <a:ext cx="963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57058F5C-6893-8C42-8EF2-68B5CD13C26A}" type="datetime1">
              <a:rPr lang="de-CH" noProof="0" smtClean="0"/>
              <a:t>20.01.15</a:t>
            </a:fld>
            <a:endParaRPr lang="de-CH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14438" y="6278563"/>
            <a:ext cx="6715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58188" y="6278563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63EF94A-A10F-4D60-991E-A7DA23E71374}" type="slidenum">
              <a:rPr lang="de-CH" noProof="0" smtClean="0"/>
              <a:pPr>
                <a:defRPr/>
              </a:pPr>
              <a:t>‹#›</a:t>
            </a:fld>
            <a:endParaRPr lang="de-CH" noProof="0"/>
          </a:p>
        </p:txBody>
      </p:sp>
      <p:sp>
        <p:nvSpPr>
          <p:cNvPr id="9" name="Textfeld 8"/>
          <p:cNvSpPr txBox="1"/>
          <p:nvPr/>
        </p:nvSpPr>
        <p:spPr>
          <a:xfrm>
            <a:off x="98425" y="6657975"/>
            <a:ext cx="157162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CH" sz="700" noProof="0" smtClean="0"/>
              <a:t>Zürcher Fachhochschule</a:t>
            </a:r>
            <a:endParaRPr lang="de-CH" sz="700" noProof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386" y="115200"/>
            <a:ext cx="1707110" cy="9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SzPct val="105000"/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el 6"/>
          <p:cNvSpPr>
            <a:spLocks noGrp="1"/>
          </p:cNvSpPr>
          <p:nvPr>
            <p:ph type="ctrTitle"/>
          </p:nvPr>
        </p:nvSpPr>
        <p:spPr>
          <a:xfrm>
            <a:off x="115888" y="1617662"/>
            <a:ext cx="6956425" cy="2171377"/>
          </a:xfrm>
        </p:spPr>
        <p:txBody>
          <a:bodyPr/>
          <a:lstStyle/>
          <a:p>
            <a:r>
              <a:rPr lang="en-US" b="1" dirty="0" err="1"/>
              <a:t>Messstation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Registrierung</a:t>
            </a:r>
            <a:r>
              <a:rPr lang="en-US" b="1" dirty="0"/>
              <a:t> von </a:t>
            </a:r>
            <a:r>
              <a:rPr lang="en-US" b="1" dirty="0" err="1"/>
              <a:t>Geschiebe</a:t>
            </a:r>
            <a:r>
              <a:rPr lang="en-US" b="1" dirty="0" err="1" smtClean="0"/>
              <a:t>-Bewegungen</a:t>
            </a:r>
            <a:r>
              <a:rPr lang="en-US" b="1" dirty="0" smtClean="0"/>
              <a:t> </a:t>
            </a:r>
            <a:r>
              <a:rPr lang="en-US" b="1" dirty="0" err="1"/>
              <a:t>im</a:t>
            </a:r>
            <a:r>
              <a:rPr lang="en-US" b="1" dirty="0"/>
              <a:t> </a:t>
            </a:r>
            <a:r>
              <a:rPr lang="en-US" b="1" dirty="0" err="1"/>
              <a:t>Fluss</a:t>
            </a:r>
            <a:r>
              <a:rPr lang="en-US" b="1" dirty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2000" dirty="0" err="1" smtClean="0"/>
              <a:t>Bachelorarbeit</a:t>
            </a:r>
            <a:r>
              <a:rPr lang="en-US" sz="2000" dirty="0" smtClean="0"/>
              <a:t> </a:t>
            </a:r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Studiengang</a:t>
            </a:r>
            <a:r>
              <a:rPr lang="en-US" sz="2000" dirty="0" smtClean="0"/>
              <a:t> IT, Embedded Systems</a:t>
            </a:r>
            <a:endParaRPr lang="de-DE" sz="2000" dirty="0" smtClean="0"/>
          </a:p>
        </p:txBody>
      </p:sp>
      <p:sp>
        <p:nvSpPr>
          <p:cNvPr id="3075" name="Untertitel 7"/>
          <p:cNvSpPr>
            <a:spLocks noGrp="1"/>
          </p:cNvSpPr>
          <p:nvPr>
            <p:ph type="subTitle" idx="1"/>
          </p:nvPr>
        </p:nvSpPr>
        <p:spPr>
          <a:xfrm>
            <a:off x="107950" y="5357813"/>
            <a:ext cx="6985000" cy="1023515"/>
          </a:xfrm>
        </p:spPr>
        <p:txBody>
          <a:bodyPr/>
          <a:lstStyle/>
          <a:p>
            <a:r>
              <a:rPr lang="de-DE" dirty="0" smtClean="0"/>
              <a:t>Tobias Keller</a:t>
            </a:r>
          </a:p>
          <a:p>
            <a:r>
              <a:rPr lang="de-DE" dirty="0" smtClean="0"/>
              <a:t>Tobias Welti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NXP LPC4088 Quick Start Board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ARM Cortex M4 Prozessor</a:t>
            </a:r>
          </a:p>
          <a:p>
            <a:r>
              <a:rPr lang="de-CH" dirty="0" smtClean="0"/>
              <a:t>120 MHz</a:t>
            </a:r>
          </a:p>
          <a:p>
            <a:r>
              <a:rPr lang="de-CH" dirty="0" smtClean="0"/>
              <a:t>USB-Anschluss</a:t>
            </a:r>
          </a:p>
          <a:p>
            <a:r>
              <a:rPr lang="de-CH" dirty="0" smtClean="0"/>
              <a:t>SD-Card unterstützt</a:t>
            </a:r>
          </a:p>
          <a:p>
            <a:r>
              <a:rPr lang="de-CH" dirty="0" smtClean="0"/>
              <a:t>CAN-Bus unterstützt</a:t>
            </a:r>
          </a:p>
          <a:p>
            <a:r>
              <a:rPr lang="de-CH" dirty="0" smtClean="0"/>
              <a:t>4 A/D-Wandler-Eingänge</a:t>
            </a:r>
            <a:endParaRPr lang="de-CH" dirty="0"/>
          </a:p>
        </p:txBody>
      </p:sp>
      <p:pic>
        <p:nvPicPr>
          <p:cNvPr id="4" name="Picture 3" descr="OM13063_mbed_lpc4088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653136"/>
            <a:ext cx="6241777" cy="1817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2360" y="6453336"/>
            <a:ext cx="840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Bild</a:t>
            </a:r>
            <a:r>
              <a:rPr lang="en-US" sz="1200" dirty="0" smtClean="0"/>
              <a:t>: NXP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250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Beschleunigungssensor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Analog Devices ADXL001</a:t>
            </a:r>
          </a:p>
          <a:p>
            <a:r>
              <a:rPr lang="de-CH" dirty="0" smtClean="0"/>
              <a:t>MEMS-Beschleunigungssensor</a:t>
            </a:r>
          </a:p>
          <a:p>
            <a:r>
              <a:rPr lang="de-CH" dirty="0" smtClean="0"/>
              <a:t>5 x 5 x 2.4 mm</a:t>
            </a:r>
          </a:p>
          <a:p>
            <a:r>
              <a:rPr lang="de-CH" dirty="0" smtClean="0"/>
              <a:t>Ausgabe der Beschleunigung als </a:t>
            </a:r>
            <a:br>
              <a:rPr lang="de-CH" dirty="0" smtClean="0"/>
            </a:br>
            <a:r>
              <a:rPr lang="de-CH" dirty="0" smtClean="0"/>
              <a:t>analoge Spannung (</a:t>
            </a:r>
            <a:r>
              <a:rPr lang="de-CH" dirty="0" smtClean="0"/>
              <a:t>0.3 </a:t>
            </a:r>
            <a:r>
              <a:rPr lang="de-CH" dirty="0" smtClean="0"/>
              <a:t>– </a:t>
            </a:r>
            <a:r>
              <a:rPr lang="de-CH" dirty="0" smtClean="0"/>
              <a:t>3.0 </a:t>
            </a:r>
            <a:r>
              <a:rPr lang="de-CH" dirty="0" smtClean="0"/>
              <a:t>V)</a:t>
            </a:r>
          </a:p>
          <a:p>
            <a:r>
              <a:rPr lang="de-CH" dirty="0" smtClean="0"/>
              <a:t>Messbereich ± 70 </a:t>
            </a:r>
            <a:r>
              <a:rPr lang="de-CH" dirty="0" err="1" smtClean="0"/>
              <a:t>g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erhältlich bis ± 500 </a:t>
            </a:r>
            <a:r>
              <a:rPr lang="de-CH" dirty="0" err="1" smtClean="0"/>
              <a:t>g</a:t>
            </a:r>
            <a:r>
              <a:rPr lang="de-CH" dirty="0" smtClean="0"/>
              <a:t> bei gleichen</a:t>
            </a:r>
            <a:br>
              <a:rPr lang="de-CH" dirty="0" smtClean="0"/>
            </a:br>
            <a:r>
              <a:rPr lang="de-CH" dirty="0" smtClean="0"/>
              <a:t>Spannungswerten</a:t>
            </a:r>
            <a:endParaRPr lang="de-CH" dirty="0"/>
          </a:p>
        </p:txBody>
      </p:sp>
      <p:pic>
        <p:nvPicPr>
          <p:cNvPr id="4" name="Picture 3" descr="EVAL-ADXL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797152"/>
            <a:ext cx="1524000" cy="1534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2280" y="6381328"/>
            <a:ext cx="1587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Bild</a:t>
            </a:r>
            <a:r>
              <a:rPr lang="en-US" sz="1200" dirty="0" smtClean="0"/>
              <a:t>: Analog Devices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25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CAN-Bus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Differentieller Bus</a:t>
            </a:r>
          </a:p>
          <a:p>
            <a:r>
              <a:rPr lang="de-CH" dirty="0" smtClean="0"/>
              <a:t>1 </a:t>
            </a:r>
            <a:r>
              <a:rPr lang="de-CH" dirty="0" err="1" smtClean="0"/>
              <a:t>Mbit</a:t>
            </a:r>
            <a:r>
              <a:rPr lang="de-CH" dirty="0" smtClean="0"/>
              <a:t>/s bis zu 40 m</a:t>
            </a:r>
          </a:p>
          <a:p>
            <a:r>
              <a:rPr lang="de-CH" dirty="0" smtClean="0"/>
              <a:t>125 </a:t>
            </a:r>
            <a:r>
              <a:rPr lang="de-CH" dirty="0" err="1" smtClean="0"/>
              <a:t>kbit</a:t>
            </a:r>
            <a:r>
              <a:rPr lang="de-CH" dirty="0" smtClean="0"/>
              <a:t>/s bis zu 500 m</a:t>
            </a:r>
          </a:p>
          <a:p>
            <a:r>
              <a:rPr lang="de-CH" dirty="0" smtClean="0"/>
              <a:t>8 Byte Payload</a:t>
            </a:r>
          </a:p>
          <a:p>
            <a:r>
              <a:rPr lang="de-CH" dirty="0" smtClean="0"/>
              <a:t>Vom Prozessor direkt unterstützt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b="1" dirty="0" smtClean="0"/>
              <a:t>Bietet:</a:t>
            </a:r>
          </a:p>
          <a:p>
            <a:r>
              <a:rPr lang="de-CH" dirty="0" smtClean="0"/>
              <a:t>Data Link Layer</a:t>
            </a:r>
          </a:p>
          <a:p>
            <a:r>
              <a:rPr lang="de-CH" dirty="0" smtClean="0"/>
              <a:t>Adressaten-Filterung</a:t>
            </a:r>
          </a:p>
        </p:txBody>
      </p:sp>
    </p:spTree>
    <p:extLst>
      <p:ext uri="{BB962C8B-B14F-4D97-AF65-F5344CB8AC3E}">
        <p14:creationId xmlns:p14="http://schemas.microsoft.com/office/powerpoint/2010/main" val="340462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CAN-Bus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 smtClean="0"/>
              <a:t>Zu </a:t>
            </a:r>
            <a:r>
              <a:rPr lang="de-CH" b="1" dirty="0"/>
              <a:t>entwickeln</a:t>
            </a:r>
            <a:r>
              <a:rPr lang="de-CH" b="1" dirty="0" smtClean="0"/>
              <a:t>:</a:t>
            </a:r>
            <a:endParaRPr lang="de-CH" dirty="0"/>
          </a:p>
          <a:p>
            <a:r>
              <a:rPr lang="de-CH" dirty="0" smtClean="0"/>
              <a:t>Transport Layer</a:t>
            </a:r>
            <a:endParaRPr lang="de-CH" dirty="0"/>
          </a:p>
          <a:p>
            <a:r>
              <a:rPr lang="de-CH" dirty="0" smtClean="0"/>
              <a:t>Absender</a:t>
            </a:r>
            <a:r>
              <a:rPr lang="de-CH" dirty="0"/>
              <a:t>-</a:t>
            </a:r>
            <a:r>
              <a:rPr lang="de-CH" dirty="0" smtClean="0"/>
              <a:t>Filterung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187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Leiterplatte und Gehäuse</a:t>
            </a:r>
            <a:endParaRPr lang="de-CH" dirty="0"/>
          </a:p>
        </p:txBody>
      </p:sp>
      <p:pic>
        <p:nvPicPr>
          <p:cNvPr id="4" name="Content Placeholder 3" descr="IMG_1099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5" t="30203" r="10704" b="-7256"/>
          <a:stretch/>
        </p:blipFill>
        <p:spPr>
          <a:xfrm>
            <a:off x="1043608" y="1556792"/>
            <a:ext cx="7239001" cy="5159375"/>
          </a:xfrm>
        </p:spPr>
      </p:pic>
    </p:spTree>
    <p:extLst>
      <p:ext uri="{BB962C8B-B14F-4D97-AF65-F5344CB8AC3E}">
        <p14:creationId xmlns:p14="http://schemas.microsoft.com/office/powerpoint/2010/main" val="401461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Leiterplatte und Gehäuse</a:t>
            </a:r>
            <a:endParaRPr lang="de-CH" dirty="0"/>
          </a:p>
        </p:txBody>
      </p:sp>
      <p:pic>
        <p:nvPicPr>
          <p:cNvPr id="4" name="Content Placeholder 3" descr="sensoreinheit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887" r="3769" b="5784"/>
          <a:stretch/>
        </p:blipFill>
        <p:spPr>
          <a:xfrm>
            <a:off x="971600" y="1340768"/>
            <a:ext cx="7223845" cy="5242447"/>
          </a:xfrm>
        </p:spPr>
      </p:pic>
    </p:spTree>
    <p:extLst>
      <p:ext uri="{BB962C8B-B14F-4D97-AF65-F5344CB8AC3E}">
        <p14:creationId xmlns:p14="http://schemas.microsoft.com/office/powerpoint/2010/main" val="3230927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– </a:t>
            </a:r>
            <a:r>
              <a:rPr lang="de-CH" dirty="0" smtClean="0"/>
              <a:t>RTOS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CMSIS: </a:t>
            </a:r>
            <a:r>
              <a:rPr lang="it-IT" dirty="0" err="1"/>
              <a:t>Cortex</a:t>
            </a:r>
            <a:r>
              <a:rPr lang="it-IT" dirty="0"/>
              <a:t> </a:t>
            </a:r>
            <a:r>
              <a:rPr lang="it-IT" dirty="0" err="1"/>
              <a:t>Microcontroller</a:t>
            </a:r>
            <a:r>
              <a:rPr lang="it-IT" dirty="0"/>
              <a:t> Software Interface </a:t>
            </a:r>
            <a:r>
              <a:rPr lang="it-IT" dirty="0" smtClean="0"/>
              <a:t>Standard</a:t>
            </a:r>
          </a:p>
          <a:p>
            <a:endParaRPr lang="de-CH" dirty="0"/>
          </a:p>
        </p:txBody>
      </p:sp>
      <p:pic>
        <p:nvPicPr>
          <p:cNvPr id="1026" name="Picture 2" descr="C:\Users\Tobias\Desktop\CMSISv4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64904"/>
            <a:ext cx="6840760" cy="39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41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Software – Threads </a:t>
            </a:r>
            <a:endParaRPr lang="de-CH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8" t="11277" r="7484" b="8931"/>
          <a:stretch/>
        </p:blipFill>
        <p:spPr bwMode="auto">
          <a:xfrm>
            <a:off x="1907704" y="1700808"/>
            <a:ext cx="5328592" cy="418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10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– </a:t>
            </a:r>
            <a:r>
              <a:rPr lang="de-CH" dirty="0" smtClean="0"/>
              <a:t>Ereigniserkennung</a:t>
            </a:r>
            <a:endParaRPr lang="de-CH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2" t="13659" r="7246" b="11711"/>
          <a:stretch/>
        </p:blipFill>
        <p:spPr bwMode="auto">
          <a:xfrm>
            <a:off x="755576" y="1340768"/>
            <a:ext cx="7488832" cy="495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20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– CAN-Protokoll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8" t="37554" r="33639" b="35073"/>
          <a:stretch/>
        </p:blipFill>
        <p:spPr bwMode="auto">
          <a:xfrm>
            <a:off x="7253" y="1484784"/>
            <a:ext cx="387302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3" t="37554" r="9034" b="35073"/>
          <a:stretch/>
        </p:blipFill>
        <p:spPr bwMode="auto">
          <a:xfrm>
            <a:off x="3851920" y="1484784"/>
            <a:ext cx="5256584" cy="273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7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smtClean="0"/>
              <a:t>Problemstellung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Lösungsidee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Testfälle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879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Software – CAN-Filter</a:t>
            </a:r>
            <a:endParaRPr lang="de-CH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2" t="18312" r="9454" b="21989"/>
          <a:stretch/>
        </p:blipFill>
        <p:spPr bwMode="auto">
          <a:xfrm>
            <a:off x="395536" y="1268760"/>
            <a:ext cx="8424936" cy="536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99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– </a:t>
            </a:r>
            <a:r>
              <a:rPr lang="de-CH" dirty="0" smtClean="0"/>
              <a:t>Ereigniserkennung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 smtClean="0"/>
              <a:t>Bisher: Hilbert-Transformation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Aufwand je nach Blockgrösse</a:t>
            </a:r>
            <a:br>
              <a:rPr lang="de-CH" dirty="0" smtClean="0"/>
            </a:br>
            <a:r>
              <a:rPr lang="de-CH" dirty="0" smtClean="0"/>
              <a:t>Bei 128 Samples: 14 komplexe Multiplikationen/Additionen pro Sample</a:t>
            </a:r>
          </a:p>
          <a:p>
            <a:r>
              <a:rPr lang="de-CH" b="1" dirty="0" smtClean="0"/>
              <a:t>Neu: State </a:t>
            </a:r>
            <a:r>
              <a:rPr lang="de-CH" b="1" dirty="0" err="1" smtClean="0"/>
              <a:t>Machine</a:t>
            </a:r>
            <a:r>
              <a:rPr lang="de-CH" b="1" dirty="0"/>
              <a:t/>
            </a:r>
            <a:br>
              <a:rPr lang="de-CH" b="1" dirty="0"/>
            </a:br>
            <a:r>
              <a:rPr lang="de-CH" dirty="0" smtClean="0"/>
              <a:t>Aufwand konstant</a:t>
            </a:r>
            <a:br>
              <a:rPr lang="de-CH" dirty="0" smtClean="0"/>
            </a:br>
            <a:r>
              <a:rPr lang="de-CH" dirty="0" smtClean="0"/>
              <a:t>2 Vergleichsoperationen pro Sample</a:t>
            </a:r>
            <a:endParaRPr lang="de-CH" b="1" dirty="0" smtClean="0"/>
          </a:p>
        </p:txBody>
      </p:sp>
    </p:spTree>
    <p:extLst>
      <p:ext uri="{BB962C8B-B14F-4D97-AF65-F5344CB8AC3E}">
        <p14:creationId xmlns:p14="http://schemas.microsoft.com/office/powerpoint/2010/main" val="92434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Hilbert-Transformation</a:t>
            </a:r>
            <a:endParaRPr lang="en-US" dirty="0"/>
          </a:p>
        </p:txBody>
      </p:sp>
      <p:pic>
        <p:nvPicPr>
          <p:cNvPr id="4" name="Content Placeholder 3" descr="GSDExtracGBR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94" b="-1149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156176" y="5229200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Carlos Wyss, WSL, work in progress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601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reigniserkennu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4" y="103932"/>
            <a:ext cx="7951332" cy="66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9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Ereigniserkennung – Parameter</a:t>
            </a:r>
            <a:endParaRPr lang="de-CH" dirty="0"/>
          </a:p>
        </p:txBody>
      </p:sp>
      <p:pic>
        <p:nvPicPr>
          <p:cNvPr id="3" name="Picture 2" descr="impact_params_m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4968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6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Detailstufe ‚</a:t>
            </a:r>
            <a:r>
              <a:rPr lang="de-CH" dirty="0" err="1" smtClean="0"/>
              <a:t>raw</a:t>
            </a:r>
            <a:r>
              <a:rPr lang="de-CH" dirty="0" smtClean="0"/>
              <a:t>‘</a:t>
            </a:r>
            <a:endParaRPr lang="de-CH" dirty="0"/>
          </a:p>
        </p:txBody>
      </p:sp>
      <p:pic>
        <p:nvPicPr>
          <p:cNvPr id="5" name="Picture 4" descr="ra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4968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Detailstufe ‚</a:t>
            </a:r>
            <a:r>
              <a:rPr lang="de-CH" dirty="0" err="1" smtClean="0"/>
              <a:t>detailed</a:t>
            </a:r>
            <a:r>
              <a:rPr lang="de-CH" dirty="0" smtClean="0"/>
              <a:t>‘</a:t>
            </a:r>
            <a:endParaRPr lang="de-CH" dirty="0"/>
          </a:p>
        </p:txBody>
      </p:sp>
      <p:pic>
        <p:nvPicPr>
          <p:cNvPr id="4" name="Picture 3" descr="detai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4968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Detailstufe ‚</a:t>
            </a:r>
            <a:r>
              <a:rPr lang="de-CH" dirty="0" err="1" smtClean="0"/>
              <a:t>peaks</a:t>
            </a:r>
            <a:r>
              <a:rPr lang="de-CH" dirty="0" smtClean="0"/>
              <a:t>‘</a:t>
            </a:r>
            <a:endParaRPr lang="de-CH" dirty="0"/>
          </a:p>
        </p:txBody>
      </p:sp>
      <p:pic>
        <p:nvPicPr>
          <p:cNvPr id="4" name="Picture 3" descr="pea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4968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Detailstufe ‚</a:t>
            </a:r>
            <a:r>
              <a:rPr lang="de-CH" dirty="0" err="1" smtClean="0"/>
              <a:t>sparse</a:t>
            </a:r>
            <a:r>
              <a:rPr lang="de-CH" dirty="0" smtClean="0"/>
              <a:t>‘</a:t>
            </a:r>
            <a:endParaRPr lang="de-CH" dirty="0"/>
          </a:p>
        </p:txBody>
      </p:sp>
      <p:pic>
        <p:nvPicPr>
          <p:cNvPr id="4" name="Picture 3" descr="spa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4968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39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Detailstufen – Datenraten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err="1" smtClean="0"/>
              <a:t>Bsp</a:t>
            </a:r>
            <a:r>
              <a:rPr lang="de-CH" dirty="0" smtClean="0"/>
              <a:t>: 10‘000 Hz, 10% Ereigniszeit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61861"/>
              </p:ext>
            </p:extLst>
          </p:nvPr>
        </p:nvGraphicFramePr>
        <p:xfrm>
          <a:off x="611558" y="2636912"/>
          <a:ext cx="8049114" cy="2448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038"/>
                <a:gridCol w="2683038"/>
                <a:gridCol w="2683038"/>
              </a:tblGrid>
              <a:tr h="489654"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Detail-Level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Byte/s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In %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</a:tr>
              <a:tr h="489654">
                <a:tc>
                  <a:txBody>
                    <a:bodyPr/>
                    <a:lstStyle/>
                    <a:p>
                      <a:r>
                        <a:rPr lang="de-CH" sz="2400" dirty="0" err="1" smtClean="0"/>
                        <a:t>raw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10‘000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100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</a:tr>
              <a:tr h="489654">
                <a:tc>
                  <a:txBody>
                    <a:bodyPr/>
                    <a:lstStyle/>
                    <a:p>
                      <a:r>
                        <a:rPr lang="de-CH" sz="2400" dirty="0" err="1" smtClean="0"/>
                        <a:t>detailed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1‘000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10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</a:tr>
              <a:tr h="489654">
                <a:tc>
                  <a:txBody>
                    <a:bodyPr/>
                    <a:lstStyle/>
                    <a:p>
                      <a:r>
                        <a:rPr lang="de-CH" sz="2400" dirty="0" err="1" smtClean="0"/>
                        <a:t>peaks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250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2.5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</a:tr>
              <a:tr h="489654">
                <a:tc>
                  <a:txBody>
                    <a:bodyPr/>
                    <a:lstStyle/>
                    <a:p>
                      <a:r>
                        <a:rPr lang="de-CH" sz="2400" dirty="0" err="1" smtClean="0"/>
                        <a:t>sparse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40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0.41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62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Problemstellung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Gebirgshydrologie braucht Daten über Geschiebetransport.</a:t>
            </a:r>
          </a:p>
          <a:p>
            <a:r>
              <a:rPr lang="de-CH" dirty="0" smtClean="0"/>
              <a:t>Ereignisse mit viel Transport relativ selten und kurz</a:t>
            </a:r>
          </a:p>
          <a:p>
            <a:r>
              <a:rPr lang="de-CH" dirty="0" smtClean="0"/>
              <a:t>Lange Messzeiten</a:t>
            </a:r>
          </a:p>
          <a:p>
            <a:r>
              <a:rPr lang="de-CH" dirty="0" smtClean="0"/>
              <a:t>Autarker Betrieb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b="1" dirty="0" smtClean="0"/>
              <a:t>Aufgabe:</a:t>
            </a:r>
          </a:p>
          <a:p>
            <a:pPr marL="0" indent="0">
              <a:buNone/>
            </a:pPr>
            <a:r>
              <a:rPr lang="de-CH" dirty="0" smtClean="0"/>
              <a:t>Entwicklung einer Messstation zur Registrierung von Geschiebebewegungen im Fluss</a:t>
            </a:r>
          </a:p>
        </p:txBody>
      </p:sp>
    </p:spTree>
    <p:extLst>
      <p:ext uri="{BB962C8B-B14F-4D97-AF65-F5344CB8AC3E}">
        <p14:creationId xmlns:p14="http://schemas.microsoft.com/office/powerpoint/2010/main" val="236782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Testfälle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de-CH" dirty="0">
                <a:sym typeface="Zapf Dingbats"/>
              </a:rPr>
              <a:t> </a:t>
            </a:r>
            <a:r>
              <a:rPr lang="de-CH" dirty="0" smtClean="0"/>
              <a:t>T130 interne Uhr</a:t>
            </a:r>
            <a:br>
              <a:rPr lang="de-CH" dirty="0" smtClean="0"/>
            </a:br>
            <a:r>
              <a:rPr lang="de-CH" dirty="0" smtClean="0"/>
              <a:t>Fehlgang innert 12 h: &lt; 1 s</a:t>
            </a:r>
            <a:endParaRPr lang="de-CH" dirty="0"/>
          </a:p>
          <a:p>
            <a:endParaRPr lang="de-CH" dirty="0"/>
          </a:p>
        </p:txBody>
      </p:sp>
      <p:pic>
        <p:nvPicPr>
          <p:cNvPr id="4" name="Picture 3" descr="StartTi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t="49161" r="1306" b="17368"/>
          <a:stretch/>
        </p:blipFill>
        <p:spPr>
          <a:xfrm>
            <a:off x="539552" y="3212976"/>
            <a:ext cx="813565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49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Testfälle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de-CH" dirty="0" smtClean="0">
                <a:sym typeface="Zapf Dingbats"/>
              </a:rPr>
              <a:t> </a:t>
            </a:r>
            <a:r>
              <a:rPr lang="de-CH" dirty="0" smtClean="0"/>
              <a:t>T140 </a:t>
            </a:r>
            <a:r>
              <a:rPr lang="de-CH" dirty="0" err="1"/>
              <a:t>Timestamp</a:t>
            </a:r>
            <a:r>
              <a:rPr lang="de-CH" dirty="0"/>
              <a:t> </a:t>
            </a:r>
            <a:r>
              <a:rPr lang="de-CH" dirty="0" err="1" smtClean="0"/>
              <a:t>zurücksetzen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Wird korrekt zurückgesetzt</a:t>
            </a:r>
            <a:endParaRPr lang="de-CH" dirty="0"/>
          </a:p>
          <a:p>
            <a:r>
              <a:rPr lang="de-CH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de-CH" dirty="0">
                <a:sym typeface="Zapf Dingbats"/>
              </a:rPr>
              <a:t> </a:t>
            </a:r>
            <a:r>
              <a:rPr lang="de-CH" dirty="0" smtClean="0"/>
              <a:t>T170 </a:t>
            </a:r>
            <a:r>
              <a:rPr lang="de-CH" dirty="0"/>
              <a:t>Steuerung Detail-</a:t>
            </a:r>
            <a:r>
              <a:rPr lang="de-CH" dirty="0" smtClean="0"/>
              <a:t>Level</a:t>
            </a:r>
            <a:br>
              <a:rPr lang="de-CH" dirty="0" smtClean="0"/>
            </a:br>
            <a:r>
              <a:rPr lang="de-CH" dirty="0" smtClean="0"/>
              <a:t>Detail-Level wird übernommen.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378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Testfälle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de-CH" dirty="0" smtClean="0">
                <a:sym typeface="Zapf Dingbats"/>
              </a:rPr>
              <a:t> </a:t>
            </a:r>
            <a:r>
              <a:rPr lang="de-CH" dirty="0" smtClean="0"/>
              <a:t>T180 </a:t>
            </a:r>
            <a:r>
              <a:rPr lang="de-CH" dirty="0"/>
              <a:t>Daten sammeln und </a:t>
            </a:r>
            <a:r>
              <a:rPr lang="de-CH" dirty="0" smtClean="0"/>
              <a:t>speichern</a:t>
            </a:r>
            <a:br>
              <a:rPr lang="de-CH" dirty="0" smtClean="0"/>
            </a:br>
            <a:r>
              <a:rPr lang="de-CH" dirty="0" smtClean="0"/>
              <a:t>Dateien erstellt, Daten gespeichert.</a:t>
            </a:r>
          </a:p>
          <a:p>
            <a:r>
              <a:rPr lang="de-CH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de-CH" dirty="0">
                <a:sym typeface="Zapf Dingbats"/>
              </a:rPr>
              <a:t> </a:t>
            </a:r>
            <a:r>
              <a:rPr lang="de-CH" dirty="0"/>
              <a:t>T430 </a:t>
            </a:r>
            <a:r>
              <a:rPr lang="de-CH" dirty="0" err="1"/>
              <a:t>Datenübertragung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Ereignisse entsprechend Detail-Level gespeichert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8305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Daten im Modus ‚</a:t>
            </a:r>
            <a:r>
              <a:rPr lang="de-CH" dirty="0" err="1" smtClean="0"/>
              <a:t>detailed</a:t>
            </a:r>
            <a:r>
              <a:rPr lang="de-CH" dirty="0" smtClean="0"/>
              <a:t>‘</a:t>
            </a:r>
            <a:endParaRPr lang="de-CH" dirty="0"/>
          </a:p>
        </p:txBody>
      </p:sp>
      <p:pic>
        <p:nvPicPr>
          <p:cNvPr id="4" name="Content Placeholder 3" descr="TestDetails.bmp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14898" r="50103" b="78631"/>
          <a:stretch/>
        </p:blipFill>
        <p:spPr>
          <a:xfrm>
            <a:off x="899592" y="5517232"/>
            <a:ext cx="7251746" cy="567584"/>
          </a:xfrm>
        </p:spPr>
      </p:pic>
      <p:pic>
        <p:nvPicPr>
          <p:cNvPr id="5" name="Picture 4" descr="TestDetails.bm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8" t="17797" r="1757" b="37006"/>
          <a:stretch/>
        </p:blipFill>
        <p:spPr>
          <a:xfrm>
            <a:off x="899592" y="1340768"/>
            <a:ext cx="7194080" cy="37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7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Daten im Modus ‚</a:t>
            </a:r>
            <a:r>
              <a:rPr lang="de-CH" dirty="0" err="1" smtClean="0"/>
              <a:t>peaks</a:t>
            </a:r>
            <a:r>
              <a:rPr lang="de-CH" dirty="0" smtClean="0"/>
              <a:t>‘</a:t>
            </a:r>
            <a:endParaRPr lang="de-CH" dirty="0"/>
          </a:p>
        </p:txBody>
      </p:sp>
      <p:pic>
        <p:nvPicPr>
          <p:cNvPr id="4" name="Content Placeholder 3" descr="TestPeaks.bmp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" t="14737" r="62447" b="74827"/>
          <a:stretch/>
        </p:blipFill>
        <p:spPr>
          <a:xfrm>
            <a:off x="1907704" y="5229200"/>
            <a:ext cx="6684740" cy="1157734"/>
          </a:xfrm>
        </p:spPr>
      </p:pic>
      <p:pic>
        <p:nvPicPr>
          <p:cNvPr id="5" name="Content Placeholder 3" descr="TestPeaks.bm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5" t="6025" r="27674" b="62467"/>
          <a:stretch/>
        </p:blipFill>
        <p:spPr bwMode="auto">
          <a:xfrm>
            <a:off x="539552" y="1444625"/>
            <a:ext cx="3312368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35696" y="5733256"/>
            <a:ext cx="6336704" cy="288032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/>
          <p:cNvSpPr/>
          <p:nvPr/>
        </p:nvSpPr>
        <p:spPr>
          <a:xfrm>
            <a:off x="611560" y="3501008"/>
            <a:ext cx="1944216" cy="720080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847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Tests an VAW</a:t>
            </a:r>
          </a:p>
          <a:p>
            <a:r>
              <a:rPr lang="de-CH" dirty="0" smtClean="0"/>
              <a:t>Energie-Effizienz verbessern</a:t>
            </a:r>
          </a:p>
          <a:p>
            <a:r>
              <a:rPr lang="de-CH" dirty="0" smtClean="0"/>
              <a:t>Mehr Bedienungskomfort</a:t>
            </a:r>
          </a:p>
          <a:p>
            <a:r>
              <a:rPr lang="de-CH" dirty="0" smtClean="0"/>
              <a:t>Mehrere Sensoren an einer Sensoreinheit</a:t>
            </a:r>
          </a:p>
          <a:p>
            <a:r>
              <a:rPr lang="de-CH" dirty="0" smtClean="0"/>
              <a:t>Miniaturisierung, Serienreife</a:t>
            </a:r>
          </a:p>
          <a:p>
            <a:r>
              <a:rPr lang="de-CH" dirty="0" smtClean="0"/>
              <a:t>Automatisierte Anpassung der Detail-Level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086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4380" b="143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6616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Vorführung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994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Aktuelle Messstation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Geophone unter Stahlplatten</a:t>
            </a:r>
          </a:p>
          <a:p>
            <a:r>
              <a:rPr lang="de-CH" dirty="0" smtClean="0"/>
              <a:t>Auswertung auf Embedded PC für alle Geophone</a:t>
            </a:r>
          </a:p>
          <a:p>
            <a:r>
              <a:rPr lang="de-CH" dirty="0" smtClean="0"/>
              <a:t>Hilbert-Transformation</a:t>
            </a:r>
          </a:p>
          <a:p>
            <a:r>
              <a:rPr lang="de-CH" dirty="0" smtClean="0"/>
              <a:t>Hoher Rechenaufwand</a:t>
            </a:r>
            <a:endParaRPr lang="de-CH" dirty="0"/>
          </a:p>
          <a:p>
            <a:r>
              <a:rPr lang="de-CH" dirty="0" smtClean="0"/>
              <a:t>Datenmenge stark reduziert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052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Erlenbach</a:t>
            </a:r>
            <a:r>
              <a:rPr lang="en-US" dirty="0" smtClean="0"/>
              <a:t> (SZ)</a:t>
            </a:r>
            <a:endParaRPr lang="en-US" dirty="0"/>
          </a:p>
        </p:txBody>
      </p:sp>
      <p:pic>
        <p:nvPicPr>
          <p:cNvPr id="10" name="Content Placeholder 9" descr="Tube_mikro 008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93" r="-2379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012160" y="6237312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Bruno </a:t>
            </a:r>
            <a:r>
              <a:rPr lang="en-US" sz="1200" dirty="0" err="1" smtClean="0"/>
              <a:t>Fritschi</a:t>
            </a:r>
            <a:r>
              <a:rPr lang="en-US" sz="1200" dirty="0" smtClean="0"/>
              <a:t>, WSL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3705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Geophone</a:t>
            </a:r>
            <a:endParaRPr lang="de-CH"/>
          </a:p>
        </p:txBody>
      </p:sp>
      <p:pic>
        <p:nvPicPr>
          <p:cNvPr id="4" name="Content Placeholder 3" descr="Plate_mikro 062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1" b="1612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52320" y="6237312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Bruno </a:t>
            </a:r>
            <a:r>
              <a:rPr lang="en-US" sz="1200" dirty="0" err="1" smtClean="0"/>
              <a:t>Fritschi</a:t>
            </a:r>
            <a:r>
              <a:rPr lang="en-US" sz="1200" dirty="0" smtClean="0"/>
              <a:t>, WSL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0030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PC</a:t>
            </a:r>
            <a:endParaRPr lang="en-US" dirty="0"/>
          </a:p>
        </p:txBody>
      </p:sp>
      <p:pic>
        <p:nvPicPr>
          <p:cNvPr id="4" name="Content Placeholder 3" descr="Tube_mikro 017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50" t="16032" r="-38865" b="16348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5508104" y="6237312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Bruno </a:t>
            </a:r>
            <a:r>
              <a:rPr lang="en-US" sz="1200" dirty="0" err="1" smtClean="0"/>
              <a:t>Fritschi</a:t>
            </a:r>
            <a:r>
              <a:rPr lang="en-US" sz="1200" dirty="0" smtClean="0"/>
              <a:t>, WSL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668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Lösungsidee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Selektion/Reduktion der Daten direkt am Sensor</a:t>
            </a:r>
            <a:br>
              <a:rPr lang="de-CH" dirty="0" smtClean="0"/>
            </a:br>
            <a:r>
              <a:rPr lang="de-CH" dirty="0" smtClean="0">
                <a:sym typeface="Wingdings"/>
              </a:rPr>
              <a:t> kleinerer Rechner für die Datensammlung</a:t>
            </a:r>
            <a:endParaRPr lang="de-CH" dirty="0" smtClean="0"/>
          </a:p>
          <a:p>
            <a:r>
              <a:rPr lang="de-CH" dirty="0" smtClean="0"/>
              <a:t>Reduktion des Rechenaufwands</a:t>
            </a:r>
          </a:p>
          <a:p>
            <a:r>
              <a:rPr lang="de-CH" dirty="0" smtClean="0"/>
              <a:t>Reduktion der Datentransfers</a:t>
            </a:r>
            <a:br>
              <a:rPr lang="de-CH" dirty="0" smtClean="0"/>
            </a:br>
            <a:r>
              <a:rPr lang="de-CH" dirty="0" smtClean="0">
                <a:sym typeface="Wingdings"/>
              </a:rPr>
              <a:t></a:t>
            </a:r>
            <a:r>
              <a:rPr lang="de-CH" dirty="0" smtClean="0"/>
              <a:t> Bussystem möglich</a:t>
            </a:r>
          </a:p>
          <a:p>
            <a:r>
              <a:rPr lang="de-CH" dirty="0" smtClean="0"/>
              <a:t>Verschiedene Detailstufen</a:t>
            </a:r>
            <a:br>
              <a:rPr lang="de-CH" dirty="0" smtClean="0"/>
            </a:br>
            <a:r>
              <a:rPr lang="de-CH" dirty="0" smtClean="0">
                <a:sym typeface="Wingdings"/>
              </a:rPr>
              <a:t> Betriebsdauer und Datenqualität wählbar</a:t>
            </a:r>
          </a:p>
          <a:p>
            <a:r>
              <a:rPr lang="de-CH" dirty="0" smtClean="0">
                <a:sym typeface="Wingdings"/>
              </a:rPr>
              <a:t>Miniaturisierung</a:t>
            </a:r>
            <a:br>
              <a:rPr lang="de-CH" dirty="0" smtClean="0">
                <a:sym typeface="Wingdings"/>
              </a:rPr>
            </a:br>
            <a:r>
              <a:rPr lang="de-CH" dirty="0" smtClean="0">
                <a:sym typeface="Wingdings"/>
              </a:rPr>
              <a:t> einfachere Installation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81009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Hardware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QuickStartBoard</a:t>
            </a:r>
            <a:r>
              <a:rPr lang="de-CH" dirty="0"/>
              <a:t> NXP LPC4088 (ARM Cortex M4)</a:t>
            </a:r>
          </a:p>
          <a:p>
            <a:r>
              <a:rPr lang="de-CH" dirty="0" smtClean="0"/>
              <a:t>MEMS Beschleunigungs-Sensor</a:t>
            </a:r>
          </a:p>
          <a:p>
            <a:r>
              <a:rPr lang="de-CH" dirty="0" smtClean="0"/>
              <a:t>CAN-Bus</a:t>
            </a:r>
          </a:p>
          <a:p>
            <a:r>
              <a:rPr lang="de-CH" dirty="0" smtClean="0"/>
              <a:t>Leiterplatte</a:t>
            </a:r>
          </a:p>
          <a:p>
            <a:r>
              <a:rPr lang="de-CH" dirty="0" smtClean="0"/>
              <a:t>Wasserdichtes Gehäuse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083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vorlage_InES-dt">
  <a:themeElements>
    <a:clrScheme name="SoE Farben">
      <a:dk1>
        <a:sysClr val="windowText" lastClr="000000"/>
      </a:dk1>
      <a:lt1>
        <a:sysClr val="window" lastClr="FFFFFF"/>
      </a:lt1>
      <a:dk2>
        <a:srgbClr val="2266AB"/>
      </a:dk2>
      <a:lt2>
        <a:srgbClr val="78786E"/>
      </a:lt2>
      <a:accent1>
        <a:srgbClr val="2266AB"/>
      </a:accent1>
      <a:accent2>
        <a:srgbClr val="CE003C"/>
      </a:accent2>
      <a:accent3>
        <a:srgbClr val="78786E"/>
      </a:accent3>
      <a:accent4>
        <a:srgbClr val="000000"/>
      </a:accent4>
      <a:accent5>
        <a:srgbClr val="FFFFFF"/>
      </a:accent5>
      <a:accent6>
        <a:srgbClr val="FFFFFF"/>
      </a:accent6>
      <a:hlink>
        <a:srgbClr val="0000FF"/>
      </a:hlink>
      <a:folHlink>
        <a:srgbClr val="0000FF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keanos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Folienvorlage_InES-dt.potx</Template>
  <TotalTime>1368</TotalTime>
  <Words>1765</Words>
  <Application>Microsoft Macintosh PowerPoint</Application>
  <PresentationFormat>On-screen Show (4:3)</PresentationFormat>
  <Paragraphs>287</Paragraphs>
  <Slides>37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Folienvorlage_InES-dt</vt:lpstr>
      <vt:lpstr>Messstation zur Registrierung von Geschiebe-Bewegungen im Fluss   Bachelorarbeit im Studiengang IT, Embedded Systems</vt:lpstr>
      <vt:lpstr>Inhalt</vt:lpstr>
      <vt:lpstr>Problemstellung</vt:lpstr>
      <vt:lpstr>Aktuelle Messstation</vt:lpstr>
      <vt:lpstr>Erlenbach (SZ)</vt:lpstr>
      <vt:lpstr>Geophone</vt:lpstr>
      <vt:lpstr>Embedded PC</vt:lpstr>
      <vt:lpstr>Lösungsidee</vt:lpstr>
      <vt:lpstr>Hardware</vt:lpstr>
      <vt:lpstr>NXP LPC4088 Quick Start Board</vt:lpstr>
      <vt:lpstr>Beschleunigungssensor</vt:lpstr>
      <vt:lpstr>CAN-Bus</vt:lpstr>
      <vt:lpstr>CAN-Bus</vt:lpstr>
      <vt:lpstr>Leiterplatte und Gehäuse</vt:lpstr>
      <vt:lpstr>Leiterplatte und Gehäuse</vt:lpstr>
      <vt:lpstr>Software – RTOS</vt:lpstr>
      <vt:lpstr>Software – Threads </vt:lpstr>
      <vt:lpstr>Software – Ereigniserkennung</vt:lpstr>
      <vt:lpstr>Software – CAN-Protokoll</vt:lpstr>
      <vt:lpstr>Software – CAN-Filter</vt:lpstr>
      <vt:lpstr>Software – Ereigniserkennung</vt:lpstr>
      <vt:lpstr>Hilbert-Transformation</vt:lpstr>
      <vt:lpstr>PowerPoint Presentation</vt:lpstr>
      <vt:lpstr>Ereigniserkennung – Parameter</vt:lpstr>
      <vt:lpstr>Detailstufe ‚raw‘</vt:lpstr>
      <vt:lpstr>Detailstufe ‚detailed‘</vt:lpstr>
      <vt:lpstr>Detailstufe ‚peaks‘</vt:lpstr>
      <vt:lpstr>Detailstufe ‚sparse‘</vt:lpstr>
      <vt:lpstr>Detailstufen – Datenraten</vt:lpstr>
      <vt:lpstr>Testfälle</vt:lpstr>
      <vt:lpstr>Testfälle</vt:lpstr>
      <vt:lpstr>Testfälle</vt:lpstr>
      <vt:lpstr>Daten im Modus ‚detailed‘</vt:lpstr>
      <vt:lpstr>Daten im Modus ‚peaks‘</vt:lpstr>
      <vt:lpstr>Ausblick</vt:lpstr>
      <vt:lpstr>Fragen</vt:lpstr>
      <vt:lpstr>Vorführung</vt:lpstr>
    </vt:vector>
  </TitlesOfParts>
  <Company>ZHAW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Gastaldo Stephanie (gasl)</dc:creator>
  <cp:lastModifiedBy>Tobias Welti</cp:lastModifiedBy>
  <cp:revision>68</cp:revision>
  <cp:lastPrinted>2015-01-19T21:47:39Z</cp:lastPrinted>
  <dcterms:created xsi:type="dcterms:W3CDTF">2013-04-15T09:21:39Z</dcterms:created>
  <dcterms:modified xsi:type="dcterms:W3CDTF">2015-01-20T11:09:12Z</dcterms:modified>
</cp:coreProperties>
</file>